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8" r:id="rId2"/>
    <p:sldId id="325" r:id="rId3"/>
    <p:sldId id="320" r:id="rId4"/>
    <p:sldId id="321" r:id="rId5"/>
    <p:sldId id="322" r:id="rId6"/>
    <p:sldId id="323" r:id="rId7"/>
    <p:sldId id="324" r:id="rId8"/>
    <p:sldId id="326" r:id="rId9"/>
    <p:sldId id="267" r:id="rId10"/>
    <p:sldId id="292" r:id="rId11"/>
    <p:sldId id="293" r:id="rId12"/>
    <p:sldId id="327" r:id="rId13"/>
    <p:sldId id="328" r:id="rId14"/>
    <p:sldId id="329" r:id="rId15"/>
    <p:sldId id="330" r:id="rId16"/>
    <p:sldId id="337" r:id="rId17"/>
    <p:sldId id="331" r:id="rId18"/>
    <p:sldId id="279" r:id="rId19"/>
    <p:sldId id="332" r:id="rId20"/>
    <p:sldId id="333" r:id="rId21"/>
    <p:sldId id="278" r:id="rId22"/>
    <p:sldId id="334" r:id="rId23"/>
    <p:sldId id="335" r:id="rId24"/>
    <p:sldId id="308" r:id="rId25"/>
    <p:sldId id="336" r:id="rId26"/>
    <p:sldId id="314" r:id="rId27"/>
    <p:sldId id="315" r:id="rId28"/>
    <p:sldId id="309" r:id="rId29"/>
    <p:sldId id="287" r:id="rId30"/>
    <p:sldId id="272" r:id="rId31"/>
    <p:sldId id="280" r:id="rId32"/>
    <p:sldId id="338" r:id="rId33"/>
    <p:sldId id="273" r:id="rId34"/>
    <p:sldId id="341" r:id="rId35"/>
    <p:sldId id="33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6" autoAdjust="0"/>
    <p:restoredTop sz="86410" autoAdjust="0"/>
  </p:normalViewPr>
  <p:slideViewPr>
    <p:cSldViewPr snapToGrid="0">
      <p:cViewPr varScale="1">
        <p:scale>
          <a:sx n="66" d="100"/>
          <a:sy n="66" d="100"/>
        </p:scale>
        <p:origin x="924" y="66"/>
      </p:cViewPr>
      <p:guideLst/>
    </p:cSldViewPr>
  </p:slideViewPr>
  <p:outlineViewPr>
    <p:cViewPr>
      <p:scale>
        <a:sx n="33" d="100"/>
        <a:sy n="33" d="100"/>
      </p:scale>
      <p:origin x="0" y="-66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4C04C-1460-423F-9AB1-F43ABD20C44A}" type="datetimeFigureOut">
              <a:rPr lang="en-CA" smtClean="0"/>
              <a:t>2020-04-29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86B26-E14A-4299-8DD6-F248E07FEF1E}" type="slidenum">
              <a:rPr lang="en-CA" smtClean="0"/>
              <a:t>‹#›</a:t>
            </a:fld>
            <a:endParaRPr lang="en-CA"/>
          </a:p>
        </p:txBody>
      </p:sp>
    </p:spTree>
    <p:extLst>
      <p:ext uri="{BB962C8B-B14F-4D97-AF65-F5344CB8AC3E}">
        <p14:creationId xmlns:p14="http://schemas.microsoft.com/office/powerpoint/2010/main" val="106924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86B26-E14A-4299-8DD6-F248E07FEF1E}" type="slidenum">
              <a:rPr lang="en-CA" smtClean="0"/>
              <a:t>6</a:t>
            </a:fld>
            <a:endParaRPr lang="en-CA"/>
          </a:p>
        </p:txBody>
      </p:sp>
    </p:spTree>
    <p:extLst>
      <p:ext uri="{BB962C8B-B14F-4D97-AF65-F5344CB8AC3E}">
        <p14:creationId xmlns:p14="http://schemas.microsoft.com/office/powerpoint/2010/main" val="406396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86B26-E14A-4299-8DD6-F248E07FEF1E}" type="slidenum">
              <a:rPr lang="en-CA" smtClean="0"/>
              <a:t>9</a:t>
            </a:fld>
            <a:endParaRPr lang="en-CA"/>
          </a:p>
        </p:txBody>
      </p:sp>
    </p:spTree>
    <p:extLst>
      <p:ext uri="{BB962C8B-B14F-4D97-AF65-F5344CB8AC3E}">
        <p14:creationId xmlns:p14="http://schemas.microsoft.com/office/powerpoint/2010/main" val="66595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86B26-E14A-4299-8DD6-F248E07FEF1E}" type="slidenum">
              <a:rPr lang="en-CA" smtClean="0"/>
              <a:t>10</a:t>
            </a:fld>
            <a:endParaRPr lang="en-CA"/>
          </a:p>
        </p:txBody>
      </p:sp>
    </p:spTree>
    <p:extLst>
      <p:ext uri="{BB962C8B-B14F-4D97-AF65-F5344CB8AC3E}">
        <p14:creationId xmlns:p14="http://schemas.microsoft.com/office/powerpoint/2010/main" val="21198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86B26-E14A-4299-8DD6-F248E07FEF1E}" type="slidenum">
              <a:rPr lang="en-CA" smtClean="0"/>
              <a:t>28</a:t>
            </a:fld>
            <a:endParaRPr lang="en-CA"/>
          </a:p>
        </p:txBody>
      </p:sp>
    </p:spTree>
    <p:extLst>
      <p:ext uri="{BB962C8B-B14F-4D97-AF65-F5344CB8AC3E}">
        <p14:creationId xmlns:p14="http://schemas.microsoft.com/office/powerpoint/2010/main" val="255854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86B26-E14A-4299-8DD6-F248E07FEF1E}" type="slidenum">
              <a:rPr lang="en-CA" smtClean="0"/>
              <a:t>35</a:t>
            </a:fld>
            <a:endParaRPr lang="en-CA"/>
          </a:p>
        </p:txBody>
      </p:sp>
    </p:spTree>
    <p:extLst>
      <p:ext uri="{BB962C8B-B14F-4D97-AF65-F5344CB8AC3E}">
        <p14:creationId xmlns:p14="http://schemas.microsoft.com/office/powerpoint/2010/main" val="255323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56D44A-DBE1-46FC-92DB-1B01957129A3}" type="datetimeFigureOut">
              <a:rPr lang="en-US" smtClean="0"/>
              <a:t>2020/04/29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158701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6D44A-DBE1-46FC-92DB-1B01957129A3}" type="datetimeFigureOut">
              <a:rPr lang="en-US" smtClean="0"/>
              <a:t>2020/04/29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246901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6D44A-DBE1-46FC-92DB-1B01957129A3}" type="datetimeFigureOut">
              <a:rPr lang="en-US" smtClean="0"/>
              <a:t>2020/04/29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10535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568961" y="1381125"/>
            <a:ext cx="11067627" cy="4035606"/>
          </a:xfrm>
        </p:spPr>
        <p:txBody>
          <a:bodyPr/>
          <a:lstStyle>
            <a:lvl1pPr>
              <a:buClrTx/>
              <a:defRPr sz="2400"/>
            </a:lvl1pPr>
            <a:lvl2pPr>
              <a:buClrTx/>
              <a:defRPr sz="2000"/>
            </a:lvl2pPr>
            <a:lvl3pPr>
              <a:buClrTx/>
              <a:defRPr sz="1600"/>
            </a:lvl3pPr>
            <a:lvl4pPr>
              <a:buClrTx/>
              <a:defRPr sz="1400"/>
            </a:lvl4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5" name="Slide Number Placeholder 7"/>
          <p:cNvSpPr>
            <a:spLocks noGrp="1"/>
          </p:cNvSpPr>
          <p:nvPr>
            <p:ph type="sldNum" sz="quarter" idx="10"/>
          </p:nvPr>
        </p:nvSpPr>
        <p:spPr>
          <a:xfrm>
            <a:off x="568325" y="6183313"/>
            <a:ext cx="898525" cy="365125"/>
          </a:xfrm>
        </p:spPr>
        <p:txBody>
          <a:bodyPr/>
          <a:lstStyle>
            <a:lvl1pPr algn="l">
              <a:defRPr/>
            </a:lvl1pPr>
          </a:lstStyle>
          <a:p>
            <a:pPr>
              <a:defRPr/>
            </a:pPr>
            <a:fld id="{016F17FC-C03D-46F4-A2C3-722831600456}" type="slidenum">
              <a:rPr lang="en-US" altLang="en-US"/>
              <a:pPr>
                <a:defRPr/>
              </a:pPr>
              <a:t>‹#›</a:t>
            </a:fld>
            <a:endParaRPr lang="en-US" altLang="en-US" dirty="0"/>
          </a:p>
        </p:txBody>
      </p:sp>
      <p:sp>
        <p:nvSpPr>
          <p:cNvPr id="6" name="Title 1"/>
          <p:cNvSpPr>
            <a:spLocks noGrp="1"/>
          </p:cNvSpPr>
          <p:nvPr>
            <p:ph type="title"/>
          </p:nvPr>
        </p:nvSpPr>
        <p:spPr>
          <a:xfrm>
            <a:off x="568962" y="392419"/>
            <a:ext cx="11067626" cy="702852"/>
          </a:xfrm>
        </p:spPr>
        <p:txBody>
          <a:bodyPr/>
          <a:lstStyle>
            <a:lvl1pPr>
              <a:defRPr sz="2800" cap="none" baseline="0"/>
            </a:lvl1pPr>
          </a:lstStyle>
          <a:p>
            <a:r>
              <a:rPr lang="en-US"/>
              <a:t>Click to edit Master title style</a:t>
            </a:r>
            <a:endParaRPr lang="en-CA" dirty="0"/>
          </a:p>
        </p:txBody>
      </p:sp>
    </p:spTree>
    <p:extLst>
      <p:ext uri="{BB962C8B-B14F-4D97-AF65-F5344CB8AC3E}">
        <p14:creationId xmlns:p14="http://schemas.microsoft.com/office/powerpoint/2010/main" val="414749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6D44A-DBE1-46FC-92DB-1B01957129A3}" type="datetimeFigureOut">
              <a:rPr lang="en-US" smtClean="0"/>
              <a:t>2020/04/29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210717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6D44A-DBE1-46FC-92DB-1B01957129A3}" type="datetimeFigureOut">
              <a:rPr lang="en-US" smtClean="0"/>
              <a:t>2020/04/29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417133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6D44A-DBE1-46FC-92DB-1B01957129A3}" type="datetimeFigureOut">
              <a:rPr lang="en-US" smtClean="0"/>
              <a:t>2020/04/29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7109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6D44A-DBE1-46FC-92DB-1B01957129A3}" type="datetimeFigureOut">
              <a:rPr lang="en-US" smtClean="0"/>
              <a:t>2020/04/29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81243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6D44A-DBE1-46FC-92DB-1B01957129A3}" type="datetimeFigureOut">
              <a:rPr lang="en-US" smtClean="0"/>
              <a:t>2020/04/29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93697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6D44A-DBE1-46FC-92DB-1B01957129A3}" type="datetimeFigureOut">
              <a:rPr lang="en-US" smtClean="0"/>
              <a:t>2020/04/29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255582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6D44A-DBE1-46FC-92DB-1B01957129A3}" type="datetimeFigureOut">
              <a:rPr lang="en-US" smtClean="0"/>
              <a:t>2020/04/29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95783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6D44A-DBE1-46FC-92DB-1B01957129A3}" type="datetimeFigureOut">
              <a:rPr lang="en-US" smtClean="0"/>
              <a:t>2020/04/29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104989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6D44A-DBE1-46FC-92DB-1B01957129A3}" type="datetimeFigureOut">
              <a:rPr lang="en-US" smtClean="0"/>
              <a:t>2020/04/29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5AAD0-5A43-455F-A201-5096F10B2B03}" type="slidenum">
              <a:rPr lang="en-US" smtClean="0"/>
              <a:t>‹#›</a:t>
            </a:fld>
            <a:endParaRPr lang="en-US"/>
          </a:p>
        </p:txBody>
      </p:sp>
    </p:spTree>
    <p:extLst>
      <p:ext uri="{BB962C8B-B14F-4D97-AF65-F5344CB8AC3E}">
        <p14:creationId xmlns:p14="http://schemas.microsoft.com/office/powerpoint/2010/main" val="1379118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6706" y="2671483"/>
            <a:ext cx="8546442" cy="523220"/>
          </a:xfrm>
          <a:prstGeom prst="rect">
            <a:avLst/>
          </a:prstGeom>
          <a:noFill/>
        </p:spPr>
        <p:txBody>
          <a:bodyPr wrap="none" rtlCol="0">
            <a:spAutoFit/>
          </a:bodyPr>
          <a:lstStyle/>
          <a:p>
            <a:r>
              <a:rPr lang="en-CA" sz="2800" b="1" dirty="0"/>
              <a:t>Guideline to the Management of COVID-19 in Pregnancy</a:t>
            </a:r>
          </a:p>
        </p:txBody>
      </p:sp>
      <p:cxnSp>
        <p:nvCxnSpPr>
          <p:cNvPr id="5" name="Straight Connector 4"/>
          <p:cNvCxnSpPr/>
          <p:nvPr/>
        </p:nvCxnSpPr>
        <p:spPr>
          <a:xfrm flipV="1">
            <a:off x="3101788" y="3479538"/>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4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7608" y="395706"/>
            <a:ext cx="9720834" cy="5475660"/>
          </a:xfrm>
          <a:prstGeom prst="rect">
            <a:avLst/>
          </a:prstGeom>
        </p:spPr>
      </p:pic>
      <p:sp>
        <p:nvSpPr>
          <p:cNvPr id="5" name="TextBox 4"/>
          <p:cNvSpPr txBox="1"/>
          <p:nvPr/>
        </p:nvSpPr>
        <p:spPr>
          <a:xfrm>
            <a:off x="885139" y="5932627"/>
            <a:ext cx="8945782" cy="646331"/>
          </a:xfrm>
          <a:prstGeom prst="rect">
            <a:avLst/>
          </a:prstGeom>
          <a:noFill/>
        </p:spPr>
        <p:txBody>
          <a:bodyPr wrap="none" rtlCol="0">
            <a:spAutoFit/>
          </a:bodyPr>
          <a:lstStyle/>
          <a:p>
            <a:pPr marL="285750" indent="-285750">
              <a:buFont typeface="Arial" panose="020B0604020202020204" pitchFamily="34" charset="0"/>
              <a:buChar char="•"/>
            </a:pPr>
            <a:r>
              <a:rPr lang="en-CA" b="1" dirty="0"/>
              <a:t>This is the experience described in NYC: ~15-20% of pregnant women become critically ill</a:t>
            </a:r>
          </a:p>
          <a:p>
            <a:pPr marL="285750" indent="-285750">
              <a:buFont typeface="Arial" panose="020B0604020202020204" pitchFamily="34" charset="0"/>
              <a:buChar char="•"/>
            </a:pPr>
            <a:r>
              <a:rPr lang="en-CA" b="1" dirty="0"/>
              <a:t>This mimics the reported experience in Italy, China, Netherlands</a:t>
            </a:r>
          </a:p>
        </p:txBody>
      </p:sp>
      <p:sp>
        <p:nvSpPr>
          <p:cNvPr id="6" name="TextBox 5"/>
          <p:cNvSpPr txBox="1"/>
          <p:nvPr/>
        </p:nvSpPr>
        <p:spPr>
          <a:xfrm>
            <a:off x="7615124" y="841248"/>
            <a:ext cx="2962656" cy="830997"/>
          </a:xfrm>
          <a:prstGeom prst="rect">
            <a:avLst/>
          </a:prstGeom>
          <a:noFill/>
        </p:spPr>
        <p:txBody>
          <a:bodyPr wrap="square" rtlCol="0">
            <a:spAutoFit/>
          </a:bodyPr>
          <a:lstStyle/>
          <a:p>
            <a:pPr algn="ctr"/>
            <a:r>
              <a:rPr lang="en-CA" sz="1200" b="1" dirty="0"/>
              <a:t>The prevalence of the disease in the community is high such that asymptomatic patients were detected with universal screening</a:t>
            </a:r>
          </a:p>
        </p:txBody>
      </p:sp>
    </p:spTree>
    <p:extLst>
      <p:ext uri="{BB962C8B-B14F-4D97-AF65-F5344CB8AC3E}">
        <p14:creationId xmlns:p14="http://schemas.microsoft.com/office/powerpoint/2010/main" val="373323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961" y="1785657"/>
            <a:ext cx="10124237" cy="3416320"/>
          </a:xfrm>
          <a:prstGeom prst="rect">
            <a:avLst/>
          </a:prstGeom>
        </p:spPr>
        <p:txBody>
          <a:bodyPr wrap="square">
            <a:spAutoFit/>
          </a:bodyPr>
          <a:lstStyle/>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Majority of reported cases &gt; 34w GA- mean GA 37w</a:t>
            </a: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Infection can occur at any gestational age (reported, local experience)</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No data to suggest increased risk of T1/T2 SA or teratogenicity</a:t>
            </a:r>
            <a:r>
              <a:rPr lang="en-CA" b="1" dirty="0">
                <a:latin typeface="Calibri" panose="020F0502020204030204" pitchFamily="34" charset="0"/>
                <a:ea typeface="Calibri" panose="020F0502020204030204" pitchFamily="34" charset="0"/>
                <a:cs typeface="Calibri" panose="020F0502020204030204" pitchFamily="34"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Evidence suggest vertical transmission is possible (2 reported cases)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2 cases reported of PPROM; 1 case TPTL</a:t>
            </a: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Several cases of </a:t>
            </a:r>
            <a:r>
              <a:rPr lang="en-CA" u="sng" dirty="0">
                <a:latin typeface="Calibri" panose="020F0502020204030204" pitchFamily="34" charset="0"/>
                <a:ea typeface="Calibri" panose="020F0502020204030204" pitchFamily="34" charset="0"/>
                <a:cs typeface="Calibri" panose="020F0502020204030204" pitchFamily="34" charset="0"/>
              </a:rPr>
              <a:t>preterm birth</a:t>
            </a:r>
            <a:r>
              <a:rPr lang="en-CA" dirty="0">
                <a:latin typeface="Calibri" panose="020F0502020204030204" pitchFamily="34" charset="0"/>
                <a:ea typeface="Calibri" panose="020F0502020204030204" pitchFamily="34" charset="0"/>
                <a:cs typeface="Calibri" panose="020F0502020204030204" pitchFamily="34" charset="0"/>
              </a:rPr>
              <a:t>: </a:t>
            </a:r>
            <a:r>
              <a:rPr lang="en-CA" b="1" dirty="0">
                <a:latin typeface="Calibri" panose="020F0502020204030204" pitchFamily="34" charset="0"/>
                <a:ea typeface="Calibri" panose="020F0502020204030204" pitchFamily="34" charset="0"/>
                <a:cs typeface="Calibri" panose="020F0502020204030204" pitchFamily="34" charset="0"/>
              </a:rPr>
              <a:t>iatrogenic for maternal health concerns </a:t>
            </a:r>
            <a:r>
              <a:rPr lang="en-CA" b="1" u="sng" dirty="0">
                <a:latin typeface="Calibri" panose="020F0502020204030204" pitchFamily="34" charset="0"/>
                <a:ea typeface="Calibri" panose="020F0502020204030204" pitchFamily="34" charset="0"/>
                <a:cs typeface="Calibri" panose="020F0502020204030204" pitchFamily="34" charset="0"/>
              </a:rPr>
              <a:t>OR</a:t>
            </a:r>
            <a:r>
              <a:rPr lang="en-CA" b="1" dirty="0">
                <a:latin typeface="Calibri" panose="020F0502020204030204" pitchFamily="34" charset="0"/>
                <a:ea typeface="Calibri" panose="020F0502020204030204" pitchFamily="34" charset="0"/>
                <a:cs typeface="Calibri" panose="020F0502020204030204" pitchFamily="34" charset="0"/>
              </a:rPr>
              <a:t> fetal health concerns.</a:t>
            </a:r>
            <a:r>
              <a:rPr lang="en-CA" dirty="0">
                <a:latin typeface="Calibri" panose="020F0502020204030204" pitchFamily="34" charset="0"/>
                <a:ea typeface="Calibri" panose="020F0502020204030204" pitchFamily="34" charset="0"/>
                <a:cs typeface="Calibri" panose="020F0502020204030204" pitchFamily="34"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1 case of IUFD </a:t>
            </a:r>
            <a:r>
              <a:rPr lang="en-CA" b="1" dirty="0">
                <a:latin typeface="Calibri" panose="020F0502020204030204" pitchFamily="34" charset="0"/>
                <a:ea typeface="Calibri" panose="020F0502020204030204" pitchFamily="34" charset="0"/>
                <a:cs typeface="Calibri" panose="020F0502020204030204" pitchFamily="34" charset="0"/>
              </a:rPr>
              <a:t>reported</a:t>
            </a:r>
            <a:r>
              <a:rPr lang="en-CA" dirty="0">
                <a:latin typeface="Calibri" panose="020F0502020204030204" pitchFamily="34" charset="0"/>
                <a:ea typeface="Calibri" panose="020F0502020204030204" pitchFamily="34" charset="0"/>
                <a:cs typeface="Calibri" panose="020F0502020204030204" pitchFamily="34" charset="0"/>
              </a:rPr>
              <a:t>: ?related to the critical illness of mother (mechanical ventilation/pneumonia) </a:t>
            </a: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3 cases of IUFD at term </a:t>
            </a:r>
            <a:r>
              <a:rPr lang="en-CA" b="1" dirty="0">
                <a:latin typeface="Calibri" panose="020F0502020204030204" pitchFamily="34" charset="0"/>
                <a:ea typeface="Calibri" panose="020F0502020204030204" pitchFamily="34" charset="0"/>
                <a:cs typeface="Calibri" panose="020F0502020204030204" pitchFamily="34" charset="0"/>
              </a:rPr>
              <a:t>not reported </a:t>
            </a:r>
            <a:r>
              <a:rPr lang="en-CA" dirty="0">
                <a:latin typeface="Calibri" panose="020F0502020204030204" pitchFamily="34" charset="0"/>
                <a:ea typeface="Calibri" panose="020F0502020204030204" pitchFamily="34" charset="0"/>
                <a:cs typeface="Calibri" panose="020F0502020204030204" pitchFamily="34" charset="0"/>
              </a:rPr>
              <a:t>– one associated with co-morbidity drug addiction</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79961" y="358828"/>
            <a:ext cx="5890139"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and Obstetrical Impact: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83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016" y="1361045"/>
            <a:ext cx="11000720" cy="4838119"/>
          </a:xfrm>
          <a:prstGeom prst="rect">
            <a:avLst/>
          </a:prstGeom>
        </p:spPr>
        <p:txBody>
          <a:bodyPr wrap="square">
            <a:spAutoFit/>
          </a:bodyPr>
          <a:lstStyle/>
          <a:p>
            <a:pPr lvl="0" algn="just">
              <a:lnSpc>
                <a:spcPct val="107000"/>
              </a:lnSpc>
              <a:spcAft>
                <a:spcPts val="0"/>
              </a:spcAft>
            </a:pPr>
            <a:r>
              <a:rPr lang="en-CA" b="1" u="sng" dirty="0">
                <a:latin typeface="Calibri" panose="020F0502020204030204" pitchFamily="34" charset="0"/>
                <a:ea typeface="Calibri" panose="020F0502020204030204" pitchFamily="34" charset="0"/>
                <a:cs typeface="Calibri" panose="020F0502020204030204" pitchFamily="34" charset="0"/>
              </a:rPr>
              <a:t>Patient presents to triage with COVID symptoms AND/OR an OBS concern:</a:t>
            </a:r>
          </a:p>
          <a:p>
            <a:pPr lvl="0" algn="just">
              <a:lnSpc>
                <a:spcPct val="107000"/>
              </a:lnSpc>
              <a:spcAft>
                <a:spcPts val="0"/>
              </a:spcAft>
            </a:pPr>
            <a:endParaRPr lang="en-CA" sz="1400" b="1" u="sng"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r>
              <a:rPr lang="en-CA" sz="1400" b="1" u="sng" dirty="0">
                <a:latin typeface="Calibri" panose="020F0502020204030204" pitchFamily="34" charset="0"/>
                <a:ea typeface="Calibri" panose="020F0502020204030204" pitchFamily="34" charset="0"/>
                <a:cs typeface="Calibri" panose="020F0502020204030204" pitchFamily="34" charset="0"/>
              </a:rPr>
              <a:t>Criteria for discharge home from triage:</a:t>
            </a:r>
            <a:endParaRPr lang="en-CA"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AutoNum type="arabicPeriod"/>
            </a:pPr>
            <a:r>
              <a:rPr lang="en-CA" sz="1400" dirty="0">
                <a:latin typeface="Calibri" panose="020F0502020204030204" pitchFamily="34" charset="0"/>
                <a:ea typeface="Calibri" panose="020F0502020204030204" pitchFamily="34" charset="0"/>
                <a:cs typeface="Calibri" panose="020F0502020204030204" pitchFamily="34" charset="0"/>
              </a:rPr>
              <a:t>Stable vital signs (HR &lt; 100, RR 15-20, temp &lt; 38oC, O2 sat &gt; 94% on RA)</a:t>
            </a:r>
          </a:p>
          <a:p>
            <a:pPr marL="342900" lvl="0" indent="-342900" algn="just">
              <a:lnSpc>
                <a:spcPct val="107000"/>
              </a:lnSpc>
              <a:spcAft>
                <a:spcPts val="0"/>
              </a:spcAft>
              <a:buAutoNum type="arabicPeriod"/>
            </a:pPr>
            <a:r>
              <a:rPr lang="en-CA" sz="1400" dirty="0">
                <a:latin typeface="Calibri" panose="020F0502020204030204" pitchFamily="34" charset="0"/>
                <a:ea typeface="Calibri" panose="020F0502020204030204" pitchFamily="34" charset="0"/>
                <a:cs typeface="Calibri" panose="020F0502020204030204" pitchFamily="34" charset="0"/>
              </a:rPr>
              <a:t>No oxygen requirement</a:t>
            </a:r>
          </a:p>
          <a:p>
            <a:pPr marL="342900" lvl="0" indent="-342900" algn="just">
              <a:lnSpc>
                <a:spcPct val="107000"/>
              </a:lnSpc>
              <a:spcAft>
                <a:spcPts val="0"/>
              </a:spcAft>
              <a:buAutoNum type="arabicPeriod"/>
            </a:pPr>
            <a:r>
              <a:rPr lang="en-CA" sz="1400" dirty="0">
                <a:latin typeface="Calibri" panose="020F0502020204030204" pitchFamily="34" charset="0"/>
                <a:ea typeface="Calibri" panose="020F0502020204030204" pitchFamily="34" charset="0"/>
                <a:cs typeface="Calibri" panose="020F0502020204030204" pitchFamily="34" charset="0"/>
              </a:rPr>
              <a:t>No shortness of breath or work of breathing</a:t>
            </a:r>
          </a:p>
          <a:p>
            <a:pPr marL="342900" lvl="0" indent="-342900" algn="just">
              <a:lnSpc>
                <a:spcPct val="107000"/>
              </a:lnSpc>
              <a:spcAft>
                <a:spcPts val="0"/>
              </a:spcAft>
              <a:buAutoNum type="arabicPeriod"/>
            </a:pPr>
            <a:r>
              <a:rPr lang="en-CA" sz="1400" dirty="0">
                <a:latin typeface="Calibri" panose="020F0502020204030204" pitchFamily="34" charset="0"/>
                <a:ea typeface="Calibri" panose="020F0502020204030204" pitchFamily="34" charset="0"/>
                <a:cs typeface="Calibri" panose="020F0502020204030204" pitchFamily="34" charset="0"/>
              </a:rPr>
              <a:t>Suitable for phone call follow up (through Public Health)</a:t>
            </a:r>
          </a:p>
          <a:p>
            <a:pPr marL="342900" lvl="0" indent="-342900" algn="just">
              <a:lnSpc>
                <a:spcPct val="107000"/>
              </a:lnSpc>
              <a:spcAft>
                <a:spcPts val="0"/>
              </a:spcAft>
              <a:buAutoNum type="arabicPeriod"/>
            </a:pPr>
            <a:r>
              <a:rPr lang="en-CA" sz="1400" dirty="0">
                <a:latin typeface="Calibri" panose="020F0502020204030204" pitchFamily="34" charset="0"/>
                <a:ea typeface="Calibri" panose="020F0502020204030204" pitchFamily="34" charset="0"/>
                <a:cs typeface="Calibri" panose="020F0502020204030204" pitchFamily="34" charset="0"/>
              </a:rPr>
              <a:t>No acute obstetrical concerns </a:t>
            </a:r>
          </a:p>
          <a:p>
            <a:pPr marL="342900" lvl="0" indent="-342900" algn="just">
              <a:lnSpc>
                <a:spcPct val="107000"/>
              </a:lnSpc>
              <a:spcAft>
                <a:spcPts val="0"/>
              </a:spcAft>
              <a:buAutoNum type="arabicPeriod"/>
            </a:pPr>
            <a:r>
              <a:rPr lang="en-CA" sz="1400" dirty="0">
                <a:latin typeface="Calibri" panose="020F0502020204030204" pitchFamily="34" charset="0"/>
                <a:ea typeface="Calibri" panose="020F0502020204030204" pitchFamily="34" charset="0"/>
                <a:cs typeface="Calibri" panose="020F0502020204030204" pitchFamily="34" charset="0"/>
              </a:rPr>
              <a:t>No other concerning co-morbidities</a:t>
            </a:r>
          </a:p>
          <a:p>
            <a:pPr marL="342900" lvl="0" indent="-342900" algn="just">
              <a:lnSpc>
                <a:spcPct val="107000"/>
              </a:lnSpc>
              <a:spcAft>
                <a:spcPts val="0"/>
              </a:spcAft>
              <a:buFont typeface="Courier New" panose="02070309020205020404" pitchFamily="49" charset="0"/>
              <a:buChar char="o"/>
            </a:pPr>
            <a:endParaRPr lang="en-CA" sz="12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endParaRPr lang="en-CA" sz="1400" b="1"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r>
              <a:rPr lang="en-CA" sz="1400" b="1" u="sng" dirty="0">
                <a:latin typeface="Calibri" panose="020F0502020204030204" pitchFamily="34" charset="0"/>
                <a:ea typeface="Calibri" panose="020F0502020204030204" pitchFamily="34" charset="0"/>
                <a:cs typeface="Calibri" panose="020F0502020204030204" pitchFamily="34" charset="0"/>
              </a:rPr>
              <a:t>COVID Indications for admission: (based on illness assessment +/- co-morbidity)</a:t>
            </a:r>
            <a:endParaRPr lang="en-CA" sz="1400" b="1"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Shortness of breath (unable to walk across room, speak full sentence)</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Cough with blood</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Chest pain</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S/S dehydration</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Decreased level of consciousness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Oxygen saturation &lt; 94%</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CXR consistent with pneumonia (ground glass opacities)</a:t>
            </a:r>
          </a:p>
          <a:p>
            <a:pPr lvl="0" algn="just">
              <a:lnSpc>
                <a:spcPct val="107000"/>
              </a:lnSpc>
              <a:spcAft>
                <a:spcPts val="800"/>
              </a:spcAft>
            </a:pPr>
            <a:endParaRPr lang="en-CA" sz="14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397869" y="292500"/>
            <a:ext cx="5537927"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&amp; Triage Assessment: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7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049" y="1390290"/>
            <a:ext cx="11297108" cy="5204053"/>
          </a:xfrm>
          <a:prstGeom prst="rect">
            <a:avLst/>
          </a:prstGeom>
        </p:spPr>
        <p:txBody>
          <a:bodyPr wrap="square">
            <a:spAutoFit/>
          </a:bodyPr>
          <a:lstStyle/>
          <a:p>
            <a:pPr algn="just">
              <a:lnSpc>
                <a:spcPct val="107000"/>
              </a:lnSpc>
            </a:pPr>
            <a:r>
              <a:rPr lang="en-CA" b="1" u="sng" dirty="0">
                <a:latin typeface="Calibri" panose="020F0502020204030204" pitchFamily="34" charset="0"/>
                <a:ea typeface="Calibri" panose="020F0502020204030204" pitchFamily="34" charset="0"/>
                <a:cs typeface="Calibri" panose="020F0502020204030204" pitchFamily="34" charset="0"/>
              </a:rPr>
              <a:t>Admission Investigations: </a:t>
            </a:r>
            <a:endParaRPr lang="en-CA"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sz="16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1600" dirty="0">
                <a:latin typeface="Calibri" panose="020F0502020204030204" pitchFamily="34" charset="0"/>
                <a:ea typeface="Calibri" panose="020F0502020204030204" pitchFamily="34" charset="0"/>
                <a:cs typeface="Calibri" panose="020F0502020204030204" pitchFamily="34" charset="0"/>
              </a:rPr>
              <a:t> </a:t>
            </a:r>
            <a:r>
              <a:rPr lang="en-CA" dirty="0">
                <a:latin typeface="Calibri" panose="020F0502020204030204" pitchFamily="34" charset="0"/>
                <a:ea typeface="Calibri" panose="020F0502020204030204" pitchFamily="34" charset="0"/>
                <a:cs typeface="Calibri" panose="020F0502020204030204" pitchFamily="34" charset="0"/>
              </a:rPr>
              <a:t>Baseline at admission, repeat as indicated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COVID NP swab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Routine bloodwork: </a:t>
            </a:r>
            <a:r>
              <a:rPr lang="en-CA" dirty="0" err="1">
                <a:latin typeface="Calibri" panose="020F0502020204030204" pitchFamily="34" charset="0"/>
                <a:ea typeface="Calibri" panose="020F0502020204030204" pitchFamily="34" charset="0"/>
                <a:cs typeface="Calibri" panose="020F0502020204030204" pitchFamily="34" charset="0"/>
              </a:rPr>
              <a:t>lytes</a:t>
            </a:r>
            <a:r>
              <a:rPr lang="en-CA" dirty="0">
                <a:latin typeface="Calibri" panose="020F0502020204030204" pitchFamily="34" charset="0"/>
                <a:ea typeface="Calibri" panose="020F0502020204030204" pitchFamily="34" charset="0"/>
                <a:cs typeface="Calibri" panose="020F0502020204030204" pitchFamily="34" charset="0"/>
              </a:rPr>
              <a:t>, creatinine, lactate</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Prognostic bloodwork: CBC, PT, PTT, CRP, LDH, ferritin, fibrinogen, d-dimer </a:t>
            </a:r>
            <a:r>
              <a:rPr lang="en-CA" sz="900" dirty="0">
                <a:latin typeface="Calibri" panose="020F0502020204030204" pitchFamily="34" charset="0"/>
                <a:ea typeface="Calibri" panose="020F0502020204030204" pitchFamily="34" charset="0"/>
                <a:cs typeface="Calibri" panose="020F0502020204030204" pitchFamily="34" charset="0"/>
              </a:rPr>
              <a:t>(not to be used to detect risk of VTE as in non-pregnant population)</a:t>
            </a:r>
            <a:endParaRPr lang="en-CA" sz="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Lactate, Venous blood gas (if abnormal proceed to arterial blood gas)</a:t>
            </a: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BNP, troponin… if any concern for cardiac involvement</a:t>
            </a: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Urine PCR , uric acid +/- PLGF – if any concern for PET</a:t>
            </a: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Cultures: any concern for co-infections</a:t>
            </a:r>
          </a:p>
          <a:p>
            <a:pPr marL="342900" indent="-342900" algn="just">
              <a:lnSpc>
                <a:spcPct val="107000"/>
              </a:lnSpc>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ECG</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CXR</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2D ECHO (maternal) if severe illness/ICU admission/underlying cardiac condition  </a:t>
            </a:r>
          </a:p>
          <a:p>
            <a:pPr lvl="0" algn="just">
              <a:lnSpc>
                <a:spcPct val="107000"/>
              </a:lnSpc>
              <a:spcAft>
                <a:spcPts val="0"/>
              </a:spcAft>
            </a:pPr>
            <a:r>
              <a:rPr lang="en-CA" sz="1200" dirty="0">
                <a:latin typeface="Calibri" panose="020F0502020204030204" pitchFamily="34" charset="0"/>
                <a:ea typeface="Calibri" panose="020F0502020204030204" pitchFamily="34" charset="0"/>
                <a:cs typeface="Calibri" panose="020F0502020204030204" pitchFamily="34" charset="0"/>
              </a:rPr>
              <a:t>	** if known cardiac disease consult with Cardiology to determine if should get an ECHO</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CT scan only if clinically indicated (rule out pulmonary embolism) </a:t>
            </a:r>
          </a:p>
          <a:p>
            <a:pPr marL="342900" lvl="0" indent="-342900" algn="just">
              <a:lnSpc>
                <a:spcPct val="107000"/>
              </a:lnSpc>
              <a:spcAft>
                <a:spcPts val="800"/>
              </a:spcAft>
              <a:buFont typeface="Courier New" panose="02070309020205020404" pitchFamily="49" charset="0"/>
              <a:buChar char="o"/>
            </a:pPr>
            <a:endParaRPr lang="en-CA"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en-CA" dirty="0">
                <a:latin typeface="Calibri" panose="020F0502020204030204" pitchFamily="34" charset="0"/>
                <a:ea typeface="Calibri" panose="020F0502020204030204" pitchFamily="34" charset="0"/>
                <a:cs typeface="Calibri" panose="020F0502020204030204" pitchFamily="34" charset="0"/>
              </a:rPr>
              <a:t>* </a:t>
            </a:r>
            <a:r>
              <a:rPr lang="en-CA" b="1" dirty="0">
                <a:latin typeface="Calibri" panose="020F0502020204030204" pitchFamily="34" charset="0"/>
                <a:ea typeface="Calibri" panose="020F0502020204030204" pitchFamily="34" charset="0"/>
                <a:cs typeface="Calibri" panose="020F0502020204030204" pitchFamily="34" charset="0"/>
              </a:rPr>
              <a:t>Consultation with ID , OB Medicine and ACCESS (ICU)</a:t>
            </a:r>
            <a:endParaRPr lang="en-CA"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3049" y="258778"/>
            <a:ext cx="4764702"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&amp; Investigations: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0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8035636" y="3258589"/>
            <a:ext cx="4156364" cy="1363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5" y="1143232"/>
            <a:ext cx="11501610" cy="3139321"/>
          </a:xfrm>
          <a:prstGeom prst="rect">
            <a:avLst/>
          </a:prstGeom>
        </p:spPr>
        <p:txBody>
          <a:bodyPr wrap="square">
            <a:spAutoFit/>
          </a:bodyPr>
          <a:lstStyle/>
          <a:p>
            <a:endParaRPr lang="en-CA" b="1" dirty="0"/>
          </a:p>
          <a:p>
            <a:r>
              <a:rPr lang="en-CA" b="1" dirty="0"/>
              <a:t>Surveillance &amp; Warning signs</a:t>
            </a:r>
          </a:p>
          <a:p>
            <a:endParaRPr lang="en-CA" sz="1400" b="1" dirty="0"/>
          </a:p>
          <a:p>
            <a:pPr marL="171450" indent="-171450">
              <a:buFontTx/>
              <a:buChar char="-"/>
            </a:pPr>
            <a:r>
              <a:rPr lang="en-CA" sz="1600" i="1" dirty="0"/>
              <a:t>Vitals with O2 saturation q4h- if requiring oxygen support increase vitals to q hourly with 1:1 RN care </a:t>
            </a:r>
          </a:p>
          <a:p>
            <a:pPr marL="171450" indent="-171450">
              <a:buFontTx/>
              <a:buChar char="-"/>
            </a:pPr>
            <a:endParaRPr lang="en-CA" sz="1200" dirty="0"/>
          </a:p>
          <a:p>
            <a:pPr marL="171450" indent="-171450">
              <a:buFontTx/>
              <a:buChar char="-"/>
            </a:pPr>
            <a:r>
              <a:rPr lang="en-CA" sz="1200" b="1" u="sng" dirty="0"/>
              <a:t>If requires</a:t>
            </a:r>
            <a:r>
              <a:rPr lang="en-CA" sz="1200" dirty="0"/>
              <a:t>: 	       New use of oxygen support		           </a:t>
            </a:r>
            <a:r>
              <a:rPr lang="en-CA" sz="1200" b="1" dirty="0"/>
              <a:t>** WARNING SIGN OF RESPIRATORY DETERIORATION: COVID SPECIFIC</a:t>
            </a:r>
          </a:p>
          <a:p>
            <a:pPr lvl="2"/>
            <a:r>
              <a:rPr lang="en-CA" sz="1200" dirty="0"/>
              <a:t>       RR increases despite normal O2 saturation</a:t>
            </a:r>
          </a:p>
          <a:p>
            <a:pPr lvl="2"/>
            <a:r>
              <a:rPr lang="en-CA" sz="1200" dirty="0"/>
              <a:t>       Increasing amount of oxygen to maintain saturation &gt;94%</a:t>
            </a:r>
          </a:p>
          <a:p>
            <a:endParaRPr lang="en-CA" sz="1200" dirty="0"/>
          </a:p>
          <a:p>
            <a:r>
              <a:rPr lang="en-CA" sz="1200" dirty="0"/>
              <a:t>-   </a:t>
            </a:r>
            <a:r>
              <a:rPr lang="en-CA" sz="1200" b="1" u="sng" dirty="0"/>
              <a:t>Warning signs of maternal deterioration</a:t>
            </a:r>
          </a:p>
          <a:p>
            <a:r>
              <a:rPr lang="en-CA" sz="1200" dirty="0"/>
              <a:t>	Increased O2 demands by 50% over 1-2h</a:t>
            </a:r>
          </a:p>
          <a:p>
            <a:r>
              <a:rPr lang="en-CA" sz="1200" dirty="0"/>
              <a:t>	O2 sat &lt; 94% despite O2 support</a:t>
            </a:r>
          </a:p>
          <a:p>
            <a:r>
              <a:rPr lang="en-CA" sz="1200" dirty="0"/>
              <a:t>                         &gt;4.0L O2 by facemask</a:t>
            </a:r>
          </a:p>
          <a:p>
            <a:pPr marL="228600" indent="-228600">
              <a:buAutoNum type="alphaLcPeriod" startAt="3"/>
            </a:pPr>
            <a:endParaRPr lang="en-CA" sz="1200" dirty="0"/>
          </a:p>
          <a:p>
            <a:endParaRPr lang="en-CA"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69" y="4621876"/>
            <a:ext cx="91440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5195454" y="2144683"/>
            <a:ext cx="66502" cy="16043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92635" y="4216738"/>
            <a:ext cx="5017143" cy="369332"/>
          </a:xfrm>
          <a:prstGeom prst="rect">
            <a:avLst/>
          </a:prstGeom>
          <a:noFill/>
        </p:spPr>
        <p:txBody>
          <a:bodyPr wrap="none" rtlCol="0">
            <a:spAutoFit/>
          </a:bodyPr>
          <a:lstStyle/>
          <a:p>
            <a:r>
              <a:rPr lang="en-US" b="1" dirty="0"/>
              <a:t>MEOWS: Maternal Early Obstetrical Warning Score</a:t>
            </a:r>
          </a:p>
        </p:txBody>
      </p:sp>
      <p:sp>
        <p:nvSpPr>
          <p:cNvPr id="7" name="TextBox 6"/>
          <p:cNvSpPr txBox="1"/>
          <p:nvPr/>
        </p:nvSpPr>
        <p:spPr>
          <a:xfrm>
            <a:off x="9659389" y="4621876"/>
            <a:ext cx="184731" cy="369332"/>
          </a:xfrm>
          <a:prstGeom prst="rect">
            <a:avLst/>
          </a:prstGeom>
          <a:noFill/>
        </p:spPr>
        <p:txBody>
          <a:bodyPr wrap="none" rtlCol="0">
            <a:spAutoFit/>
          </a:bodyPr>
          <a:lstStyle/>
          <a:p>
            <a:endParaRPr lang="en-US" dirty="0"/>
          </a:p>
        </p:txBody>
      </p:sp>
      <p:sp>
        <p:nvSpPr>
          <p:cNvPr id="9" name="Rectangle 8"/>
          <p:cNvSpPr/>
          <p:nvPr/>
        </p:nvSpPr>
        <p:spPr>
          <a:xfrm>
            <a:off x="8462356" y="3539630"/>
            <a:ext cx="3574473" cy="861774"/>
          </a:xfrm>
          <a:prstGeom prst="rect">
            <a:avLst/>
          </a:prstGeom>
        </p:spPr>
        <p:txBody>
          <a:bodyPr wrap="square">
            <a:spAutoFit/>
          </a:bodyPr>
          <a:lstStyle/>
          <a:p>
            <a:r>
              <a:rPr lang="en-CA" sz="1000" b="1" dirty="0">
                <a:latin typeface="+mn-lt"/>
              </a:rPr>
              <a:t>Valid &amp; Accurate &amp; Applicable For Maternal Illness Assessment</a:t>
            </a:r>
            <a:endParaRPr lang="en-CA" sz="1000" dirty="0">
              <a:latin typeface="+mn-lt"/>
            </a:endParaRPr>
          </a:p>
          <a:p>
            <a:pPr marL="285750" indent="-285750">
              <a:buFontTx/>
              <a:buChar char="-"/>
            </a:pPr>
            <a:r>
              <a:rPr lang="en-CA" sz="1000" dirty="0">
                <a:latin typeface="+mn-lt"/>
              </a:rPr>
              <a:t>High rate of detection (sensitive; true positive)</a:t>
            </a:r>
          </a:p>
          <a:p>
            <a:pPr marL="288925" indent="-288925">
              <a:buFontTx/>
              <a:buChar char="-"/>
            </a:pPr>
            <a:r>
              <a:rPr lang="en-CA" sz="1000" dirty="0">
                <a:latin typeface="+mn-lt"/>
              </a:rPr>
              <a:t>High negative predictive rate (specific; true negative)</a:t>
            </a:r>
          </a:p>
          <a:p>
            <a:pPr marL="288925" indent="-288925">
              <a:buFontTx/>
              <a:buChar char="-"/>
            </a:pPr>
            <a:r>
              <a:rPr lang="en-CA" sz="1000" dirty="0">
                <a:latin typeface="+mn-lt"/>
              </a:rPr>
              <a:t>Low rate of false positive (alert fatigue)</a:t>
            </a:r>
          </a:p>
          <a:p>
            <a:pPr marL="288925" indent="-288925">
              <a:buFontTx/>
              <a:buChar char="-"/>
            </a:pPr>
            <a:r>
              <a:rPr lang="en-CA" sz="1000" dirty="0">
                <a:latin typeface="+mn-lt"/>
              </a:rPr>
              <a:t>Tailored to the clinic setting, patient population</a:t>
            </a:r>
          </a:p>
        </p:txBody>
      </p:sp>
      <p:sp>
        <p:nvSpPr>
          <p:cNvPr id="10" name="TextBox 9"/>
          <p:cNvSpPr txBox="1"/>
          <p:nvPr/>
        </p:nvSpPr>
        <p:spPr>
          <a:xfrm>
            <a:off x="9541869" y="5369736"/>
            <a:ext cx="1876655" cy="523220"/>
          </a:xfrm>
          <a:prstGeom prst="rect">
            <a:avLst/>
          </a:prstGeom>
          <a:noFill/>
        </p:spPr>
        <p:txBody>
          <a:bodyPr wrap="square" rtlCol="0">
            <a:spAutoFit/>
          </a:bodyPr>
          <a:lstStyle/>
          <a:p>
            <a:r>
              <a:rPr lang="en-US" sz="1400" b="1" dirty="0"/>
              <a:t>2 yellow or 1 red alert triggers MD evaluation</a:t>
            </a:r>
          </a:p>
        </p:txBody>
      </p:sp>
      <p:sp>
        <p:nvSpPr>
          <p:cNvPr id="12" name="Rectangle 11"/>
          <p:cNvSpPr/>
          <p:nvPr/>
        </p:nvSpPr>
        <p:spPr>
          <a:xfrm>
            <a:off x="300907" y="214887"/>
            <a:ext cx="6689075"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Admission and Surveillance:</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00493" y="373075"/>
            <a:ext cx="3818031" cy="119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Location depends on the local facility: Antenatal ward in level III centre Medicine ward in community setting</a:t>
            </a:r>
          </a:p>
        </p:txBody>
      </p:sp>
    </p:spTree>
    <p:extLst>
      <p:ext uri="{BB962C8B-B14F-4D97-AF65-F5344CB8AC3E}">
        <p14:creationId xmlns:p14="http://schemas.microsoft.com/office/powerpoint/2010/main" val="313024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92" y="136380"/>
            <a:ext cx="6541021"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&amp; Antenatal Management: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853089"/>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6119" y="988605"/>
            <a:ext cx="9666749" cy="3785652"/>
          </a:xfrm>
          <a:prstGeom prst="rect">
            <a:avLst/>
          </a:prstGeom>
          <a:noFill/>
        </p:spPr>
        <p:txBody>
          <a:bodyPr wrap="none" rtlCol="0">
            <a:spAutoFit/>
          </a:bodyPr>
          <a:lstStyle/>
          <a:p>
            <a:r>
              <a:rPr lang="en-CA" b="1" u="sng" dirty="0"/>
              <a:t>Role for </a:t>
            </a:r>
            <a:r>
              <a:rPr lang="en-CA" b="1" u="sng" dirty="0" err="1"/>
              <a:t>thromboprophylaxis</a:t>
            </a:r>
            <a:r>
              <a:rPr lang="en-CA" b="1" u="sng" dirty="0"/>
              <a:t>:</a:t>
            </a:r>
          </a:p>
          <a:p>
            <a:endParaRPr lang="en-CA" dirty="0"/>
          </a:p>
          <a:p>
            <a:pPr marL="285750" indent="-285750">
              <a:buFontTx/>
              <a:buChar char="-"/>
            </a:pPr>
            <a:r>
              <a:rPr lang="en-CA" dirty="0"/>
              <a:t>Any pregnant patient admitted to hospital for any indication is at risk for VTE</a:t>
            </a:r>
          </a:p>
          <a:p>
            <a:pPr marL="285750" indent="-285750">
              <a:buFontTx/>
              <a:buChar char="-"/>
            </a:pPr>
            <a:r>
              <a:rPr lang="en-CA" dirty="0"/>
              <a:t>In COVID- “hypercoagulable” state</a:t>
            </a:r>
          </a:p>
          <a:p>
            <a:pPr marL="285750" indent="-285750">
              <a:buFontTx/>
              <a:buChar char="-"/>
            </a:pPr>
            <a:r>
              <a:rPr lang="en-CA" dirty="0"/>
              <a:t>In GIM population, use of enoxaparin decreased mortality in patients with COVID severe illness</a:t>
            </a:r>
          </a:p>
          <a:p>
            <a:pPr marL="285750" indent="-285750">
              <a:buFontTx/>
              <a:buChar char="-"/>
            </a:pPr>
            <a:endParaRPr lang="en-CA" dirty="0"/>
          </a:p>
          <a:p>
            <a:r>
              <a:rPr lang="en-CA" u="sng" dirty="0"/>
              <a:t>Recommend</a:t>
            </a:r>
            <a:r>
              <a:rPr lang="en-CA" dirty="0"/>
              <a:t>: VTE prophylaxis for pregnant patients admitted with moderate to severe disease COVID</a:t>
            </a:r>
          </a:p>
          <a:p>
            <a:r>
              <a:rPr lang="en-CA" dirty="0"/>
              <a:t>	       - duration depends on clinical scenario</a:t>
            </a:r>
          </a:p>
          <a:p>
            <a:endParaRPr lang="en-CA" dirty="0"/>
          </a:p>
          <a:p>
            <a:r>
              <a:rPr lang="en-CA" sz="1200" u="sng" dirty="0" err="1"/>
              <a:t>ie</a:t>
            </a:r>
            <a:r>
              <a:rPr lang="en-CA" sz="1200" dirty="0"/>
              <a:t>:        moderate disease &amp; delivered by C/S in patient with elevated BMI:            duration based on OB recommendations</a:t>
            </a:r>
          </a:p>
          <a:p>
            <a:r>
              <a:rPr lang="en-CA" sz="1200" dirty="0"/>
              <a:t>            moderate disease admitted for COVID care &amp; no other co-morbidities:      duration of admission</a:t>
            </a:r>
          </a:p>
          <a:p>
            <a:endParaRPr lang="en-CA" u="sng" dirty="0"/>
          </a:p>
          <a:p>
            <a:r>
              <a:rPr lang="en-CA" b="1" u="sng" dirty="0"/>
              <a:t>Role for </a:t>
            </a:r>
            <a:r>
              <a:rPr lang="en-CA" b="1" u="sng" dirty="0" err="1"/>
              <a:t>Celestone</a:t>
            </a:r>
            <a:r>
              <a:rPr lang="en-CA" b="1" u="sng" dirty="0"/>
              <a:t>:</a:t>
            </a:r>
          </a:p>
          <a:p>
            <a:endParaRPr lang="en-CA" b="1" dirty="0"/>
          </a:p>
        </p:txBody>
      </p:sp>
      <p:sp>
        <p:nvSpPr>
          <p:cNvPr id="7" name="Rectangle 6"/>
          <p:cNvSpPr/>
          <p:nvPr/>
        </p:nvSpPr>
        <p:spPr>
          <a:xfrm>
            <a:off x="449073" y="4722983"/>
            <a:ext cx="9407347" cy="523220"/>
          </a:xfrm>
          <a:prstGeom prst="rect">
            <a:avLst/>
          </a:prstGeom>
        </p:spPr>
        <p:txBody>
          <a:bodyPr wrap="square">
            <a:spAutoFit/>
          </a:bodyPr>
          <a:lstStyle/>
          <a:p>
            <a:r>
              <a:rPr lang="en-CA" sz="1400" b="1" dirty="0"/>
              <a:t>Corticosteroid Guidance for Pregnancy during COVID-19 Pandemic</a:t>
            </a:r>
          </a:p>
          <a:p>
            <a:r>
              <a:rPr lang="en-CA" sz="1400" b="1" dirty="0"/>
              <a:t>Jennifer Jury McIntosh, DO, MD   DOI https://doi.org/ 10.1055/s-0040-1709684.</a:t>
            </a:r>
          </a:p>
        </p:txBody>
      </p:sp>
      <p:pic>
        <p:nvPicPr>
          <p:cNvPr id="9" name="Picture 8"/>
          <p:cNvPicPr>
            <a:picLocks noChangeAspect="1"/>
          </p:cNvPicPr>
          <p:nvPr/>
        </p:nvPicPr>
        <p:blipFill>
          <a:blip r:embed="rId2"/>
          <a:stretch>
            <a:fillRect/>
          </a:stretch>
        </p:blipFill>
        <p:spPr>
          <a:xfrm>
            <a:off x="368606" y="5221943"/>
            <a:ext cx="6607672" cy="1258604"/>
          </a:xfrm>
          <a:prstGeom prst="rect">
            <a:avLst/>
          </a:prstGeom>
        </p:spPr>
      </p:pic>
      <p:sp>
        <p:nvSpPr>
          <p:cNvPr id="10" name="Right Brace 9"/>
          <p:cNvSpPr/>
          <p:nvPr/>
        </p:nvSpPr>
        <p:spPr>
          <a:xfrm>
            <a:off x="6906891" y="4528109"/>
            <a:ext cx="480971" cy="202631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TextBox 10"/>
          <p:cNvSpPr txBox="1"/>
          <p:nvPr/>
        </p:nvSpPr>
        <p:spPr>
          <a:xfrm>
            <a:off x="7243983" y="4722983"/>
            <a:ext cx="4782206" cy="923330"/>
          </a:xfrm>
          <a:prstGeom prst="rect">
            <a:avLst/>
          </a:prstGeom>
          <a:noFill/>
        </p:spPr>
        <p:txBody>
          <a:bodyPr wrap="square" rtlCol="0">
            <a:spAutoFit/>
          </a:bodyPr>
          <a:lstStyle/>
          <a:p>
            <a:pPr marL="285750" indent="-285750">
              <a:buFontTx/>
              <a:buChar char="-"/>
            </a:pPr>
            <a:r>
              <a:rPr lang="en-CA" dirty="0">
                <a:solidFill>
                  <a:srgbClr val="000000"/>
                </a:solidFill>
                <a:latin typeface="Calibri" panose="020F0502020204030204" pitchFamily="34" charset="0"/>
              </a:rPr>
              <a:t>lowest quality of evidence... authors opinion...</a:t>
            </a:r>
          </a:p>
          <a:p>
            <a:pPr marL="285750" indent="-285750">
              <a:buFontTx/>
              <a:buChar char="-"/>
            </a:pPr>
            <a:r>
              <a:rPr lang="en-CA" dirty="0">
                <a:solidFill>
                  <a:srgbClr val="000000"/>
                </a:solidFill>
                <a:latin typeface="Calibri" panose="020F0502020204030204" pitchFamily="34" charset="0"/>
              </a:rPr>
              <a:t>leap from high dose/duration in ICU patient</a:t>
            </a:r>
          </a:p>
          <a:p>
            <a:r>
              <a:rPr lang="en-CA" dirty="0">
                <a:solidFill>
                  <a:srgbClr val="000000"/>
                </a:solidFill>
                <a:latin typeface="Calibri" panose="020F0502020204030204" pitchFamily="34" charset="0"/>
              </a:rPr>
              <a:t>         </a:t>
            </a:r>
            <a:r>
              <a:rPr lang="en-CA" dirty="0"/>
              <a:t> </a:t>
            </a:r>
          </a:p>
        </p:txBody>
      </p:sp>
      <p:sp>
        <p:nvSpPr>
          <p:cNvPr id="12" name="Rectangle 11"/>
          <p:cNvSpPr/>
          <p:nvPr/>
        </p:nvSpPr>
        <p:spPr>
          <a:xfrm>
            <a:off x="7649499" y="5540209"/>
            <a:ext cx="4115052" cy="646331"/>
          </a:xfrm>
          <a:prstGeom prst="rect">
            <a:avLst/>
          </a:prstGeom>
        </p:spPr>
        <p:txBody>
          <a:bodyPr wrap="square">
            <a:spAutoFit/>
          </a:bodyPr>
          <a:lstStyle/>
          <a:p>
            <a:pPr algn="ctr"/>
            <a:r>
              <a:rPr lang="en-CA" b="1" dirty="0">
                <a:solidFill>
                  <a:srgbClr val="000000"/>
                </a:solidFill>
                <a:latin typeface="Calibri" panose="020F0502020204030204" pitchFamily="34" charset="0"/>
              </a:rPr>
              <a:t>SUPPORT THE USE OF CELESTONE IF  AN IDENTIFIED RISK FOR PRETERM BIRTH </a:t>
            </a:r>
          </a:p>
        </p:txBody>
      </p:sp>
    </p:spTree>
    <p:extLst>
      <p:ext uri="{BB962C8B-B14F-4D97-AF65-F5344CB8AC3E}">
        <p14:creationId xmlns:p14="http://schemas.microsoft.com/office/powerpoint/2010/main" val="246786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92" y="136380"/>
            <a:ext cx="6541021"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&amp; Antenatal Management: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853089"/>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2828" y="1225974"/>
            <a:ext cx="10521758" cy="4801314"/>
          </a:xfrm>
          <a:prstGeom prst="rect">
            <a:avLst/>
          </a:prstGeom>
          <a:noFill/>
        </p:spPr>
        <p:txBody>
          <a:bodyPr wrap="square" rtlCol="0">
            <a:spAutoFit/>
          </a:bodyPr>
          <a:lstStyle/>
          <a:p>
            <a:r>
              <a:rPr lang="en-CA" b="1" dirty="0"/>
              <a:t>Role of NSAIDS</a:t>
            </a:r>
          </a:p>
          <a:p>
            <a:endParaRPr lang="en-CA" b="1" dirty="0"/>
          </a:p>
          <a:p>
            <a:pPr marL="285750" indent="-285750">
              <a:buFont typeface="Arial" panose="020B0604020202020204" pitchFamily="34" charset="0"/>
              <a:buChar char="•"/>
            </a:pPr>
            <a:r>
              <a:rPr lang="en-CA" dirty="0"/>
              <a:t>NSAID use was suggested to worsen COVID illness</a:t>
            </a:r>
          </a:p>
          <a:p>
            <a:pPr marL="285750" indent="-285750">
              <a:buFont typeface="Arial" panose="020B0604020202020204" pitchFamily="34" charset="0"/>
              <a:buChar char="•"/>
            </a:pPr>
            <a:r>
              <a:rPr lang="en-CA" dirty="0"/>
              <a:t>There is insufficient scientific evidence at this time to routinely avoid NSAIDs in patients with COVID-19 </a:t>
            </a:r>
          </a:p>
          <a:p>
            <a:endParaRPr lang="en-CA" b="1" dirty="0"/>
          </a:p>
          <a:p>
            <a:endParaRPr lang="en-CA" b="1" dirty="0"/>
          </a:p>
          <a:p>
            <a:r>
              <a:rPr lang="en-CA" b="1" dirty="0"/>
              <a:t>ASA for PET prophylaxis/based on abnormal placentation:</a:t>
            </a:r>
            <a:br>
              <a:rPr lang="en-CA" dirty="0"/>
            </a:br>
            <a:r>
              <a:rPr lang="en-CA" dirty="0"/>
              <a:t>-    review the renal parameters (</a:t>
            </a:r>
            <a:r>
              <a:rPr lang="en-CA" dirty="0" err="1"/>
              <a:t>lytes</a:t>
            </a:r>
            <a:r>
              <a:rPr lang="en-CA" dirty="0"/>
              <a:t> and CR)</a:t>
            </a:r>
          </a:p>
          <a:p>
            <a:pPr marL="285750" indent="-285750">
              <a:buFontTx/>
              <a:buChar char="-"/>
            </a:pPr>
            <a:r>
              <a:rPr lang="en-CA" dirty="0"/>
              <a:t>if no evidence of impairment likely continue    risk PET &gt; risk of ASA</a:t>
            </a:r>
          </a:p>
          <a:p>
            <a:pPr marL="285750" indent="-285750">
              <a:buFontTx/>
              <a:buChar char="-"/>
            </a:pPr>
            <a:r>
              <a:rPr lang="en-CA" dirty="0"/>
              <a:t>if impaired, suspending ASA until recovery will likely no have a dramatic effect on PET/IUGR risk</a:t>
            </a:r>
          </a:p>
          <a:p>
            <a:endParaRPr lang="en-CA" dirty="0"/>
          </a:p>
          <a:p>
            <a:r>
              <a:rPr lang="en-CA" b="1" dirty="0"/>
              <a:t>Indomethacin for </a:t>
            </a:r>
            <a:r>
              <a:rPr lang="en-CA" b="1" dirty="0" err="1"/>
              <a:t>Tocolysis</a:t>
            </a:r>
            <a:r>
              <a:rPr lang="en-CA" b="1" dirty="0"/>
              <a:t>:</a:t>
            </a:r>
          </a:p>
          <a:p>
            <a:pPr marL="285750" indent="-285750">
              <a:buFontTx/>
              <a:buChar char="-"/>
            </a:pPr>
            <a:r>
              <a:rPr lang="en-CA" dirty="0"/>
              <a:t>Given that no one </a:t>
            </a:r>
            <a:r>
              <a:rPr lang="en-CA" dirty="0" err="1"/>
              <a:t>tocolytic</a:t>
            </a:r>
            <a:r>
              <a:rPr lang="en-CA" dirty="0"/>
              <a:t> has proven benefit over another ..</a:t>
            </a:r>
          </a:p>
          <a:p>
            <a:pPr marL="285750" indent="-285750">
              <a:buFontTx/>
              <a:buChar char="-"/>
            </a:pPr>
            <a:r>
              <a:rPr lang="en-CA" dirty="0"/>
              <a:t>May consider alternative choice, use clinical judgment</a:t>
            </a:r>
          </a:p>
          <a:p>
            <a:pPr marL="285750" indent="-285750">
              <a:buFontTx/>
              <a:buChar char="-"/>
            </a:pPr>
            <a:endParaRPr lang="en-CA" dirty="0"/>
          </a:p>
          <a:p>
            <a:r>
              <a:rPr lang="en-CA" b="1" dirty="0"/>
              <a:t>NSAID for postpartum pain management:</a:t>
            </a:r>
          </a:p>
          <a:p>
            <a:r>
              <a:rPr lang="en-CA" dirty="0"/>
              <a:t>- May consider alternative choice(s)</a:t>
            </a:r>
          </a:p>
        </p:txBody>
      </p:sp>
    </p:spTree>
    <p:extLst>
      <p:ext uri="{BB962C8B-B14F-4D97-AF65-F5344CB8AC3E}">
        <p14:creationId xmlns:p14="http://schemas.microsoft.com/office/powerpoint/2010/main" val="157680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991" y="334203"/>
            <a:ext cx="6807506"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Delivery Considerations with COVID-19</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29185" y="2455297"/>
            <a:ext cx="11762842" cy="3914918"/>
          </a:xfrm>
          <a:prstGeom prst="rect">
            <a:avLst/>
          </a:prstGeom>
        </p:spPr>
        <p:txBody>
          <a:bodyPr wrap="square">
            <a:spAutoFit/>
          </a:bodyPr>
          <a:lstStyle/>
          <a:p>
            <a:r>
              <a:rPr lang="en-CA" b="1" dirty="0"/>
              <a:t>Principles:</a:t>
            </a:r>
          </a:p>
          <a:p>
            <a:pPr marL="342900" indent="-342900">
              <a:lnSpc>
                <a:spcPct val="120000"/>
              </a:lnSpc>
              <a:buAutoNum type="alphaLcPeriod"/>
            </a:pPr>
            <a:r>
              <a:rPr lang="en-CA" dirty="0"/>
              <a:t>If &lt; 28w GA &amp; can maintain mechanical ventilation: Ext </a:t>
            </a:r>
            <a:r>
              <a:rPr lang="en-CA" dirty="0" err="1"/>
              <a:t>Mx</a:t>
            </a:r>
            <a:r>
              <a:rPr lang="en-CA" dirty="0"/>
              <a:t>  …..   risk of prematurity &gt; risk of IUFD</a:t>
            </a:r>
          </a:p>
          <a:p>
            <a:pPr marL="342900" indent="-342900">
              <a:lnSpc>
                <a:spcPct val="120000"/>
              </a:lnSpc>
              <a:buAutoNum type="alphaLcPeriod"/>
            </a:pPr>
            <a:r>
              <a:rPr lang="en-CA" dirty="0"/>
              <a:t>If &lt;28w GA &amp; can NOT maintain mechanical ventilation…. ? Would delivery improve ventilation status</a:t>
            </a:r>
          </a:p>
          <a:p>
            <a:pPr marL="228600" indent="-228600">
              <a:lnSpc>
                <a:spcPct val="120000"/>
              </a:lnSpc>
              <a:buAutoNum type="alphaLcPeriod"/>
            </a:pPr>
            <a:r>
              <a:rPr lang="en-CA" dirty="0"/>
              <a:t>  If &gt; 28w GA &amp; can maintain mechanical ventilation …. Consider delivery if signs of non-reassuring fetal status*</a:t>
            </a:r>
          </a:p>
          <a:p>
            <a:pPr marL="228600" indent="-228600">
              <a:lnSpc>
                <a:spcPct val="120000"/>
              </a:lnSpc>
              <a:buAutoNum type="alphaLcPeriod"/>
            </a:pPr>
            <a:r>
              <a:rPr lang="en-CA" dirty="0"/>
              <a:t>  If &gt;28 w GA &amp; CAN NOT maintain mechanical ventilation:  …. Consider delivery to manage ventilation **</a:t>
            </a:r>
          </a:p>
          <a:p>
            <a:endParaRPr lang="en-CA" dirty="0"/>
          </a:p>
          <a:p>
            <a:r>
              <a:rPr lang="en-CA" dirty="0"/>
              <a:t>*  Fetal monitoring will be abnormal: tachycardia, minimal variability… decide frequency &amp; what criteria to act upon</a:t>
            </a:r>
          </a:p>
          <a:p>
            <a:endParaRPr lang="en-CA" dirty="0"/>
          </a:p>
          <a:p>
            <a:r>
              <a:rPr lang="en-CA" dirty="0"/>
              <a:t>** NOT to improve maternal disease process, not to alter fetal/neonatal outcome, but to facilitate the ventilation</a:t>
            </a:r>
          </a:p>
          <a:p>
            <a:endParaRPr lang="en-CA" dirty="0"/>
          </a:p>
          <a:p>
            <a:r>
              <a:rPr lang="en-CA" dirty="0"/>
              <a:t>*** if delivering &lt; 34w GA, give MgSO4 4g bolus before delivery- over 1 hour to limit maternal respiratory depression</a:t>
            </a:r>
          </a:p>
          <a:p>
            <a:endParaRPr lang="en-CA" dirty="0"/>
          </a:p>
          <a:p>
            <a:endParaRPr lang="en-CA" dirty="0"/>
          </a:p>
        </p:txBody>
      </p:sp>
      <p:sp>
        <p:nvSpPr>
          <p:cNvPr id="7" name="TextBox 6"/>
          <p:cNvSpPr txBox="1"/>
          <p:nvPr/>
        </p:nvSpPr>
        <p:spPr>
          <a:xfrm>
            <a:off x="593313" y="1506652"/>
            <a:ext cx="7441909" cy="646331"/>
          </a:xfrm>
          <a:prstGeom prst="rect">
            <a:avLst/>
          </a:prstGeom>
          <a:noFill/>
        </p:spPr>
        <p:txBody>
          <a:bodyPr wrap="none" rtlCol="0">
            <a:spAutoFit/>
          </a:bodyPr>
          <a:lstStyle/>
          <a:p>
            <a:pPr marL="342900" indent="-342900">
              <a:buAutoNum type="arabicPeriod"/>
            </a:pPr>
            <a:r>
              <a:rPr lang="en-CA" b="1" dirty="0"/>
              <a:t>COVID-19 infection is NOT a direct indication for delivery</a:t>
            </a:r>
          </a:p>
          <a:p>
            <a:pPr marL="342900" indent="-342900">
              <a:buAutoNum type="arabicPeriod"/>
            </a:pPr>
            <a:r>
              <a:rPr lang="en-CA" b="1" dirty="0"/>
              <a:t>Decision to deliver is individualized based on maternal &amp; fetal status, GA</a:t>
            </a:r>
          </a:p>
        </p:txBody>
      </p:sp>
    </p:spTree>
    <p:extLst>
      <p:ext uri="{BB962C8B-B14F-4D97-AF65-F5344CB8AC3E}">
        <p14:creationId xmlns:p14="http://schemas.microsoft.com/office/powerpoint/2010/main" val="346455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071" y="274189"/>
            <a:ext cx="10340523"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Key Points for Fever/Symptoms in Routine Antenatal Patient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888" y="1361130"/>
            <a:ext cx="8675580" cy="5016758"/>
          </a:xfrm>
          <a:prstGeom prst="rect">
            <a:avLst/>
          </a:prstGeom>
          <a:noFill/>
        </p:spPr>
        <p:txBody>
          <a:bodyPr wrap="none" rtlCol="0">
            <a:spAutoFit/>
          </a:bodyPr>
          <a:lstStyle/>
          <a:p>
            <a:pPr marL="285750" indent="-285750">
              <a:buFont typeface="Arial" panose="020B0604020202020204" pitchFamily="34" charset="0"/>
              <a:buChar char="•"/>
            </a:pPr>
            <a:r>
              <a:rPr lang="en-CA" sz="1600" b="1" dirty="0"/>
              <a:t>All patients admitted to antenatal unit are screened at entry and daily q shift (with vitals)</a:t>
            </a:r>
          </a:p>
          <a:p>
            <a:pPr marL="285750" indent="-285750">
              <a:buFont typeface="Arial" panose="020B0604020202020204" pitchFamily="34" charset="0"/>
              <a:buChar char="•"/>
            </a:pPr>
            <a:r>
              <a:rPr lang="en-CA" sz="1600" b="1" dirty="0"/>
              <a:t>ANY PATIENT </a:t>
            </a:r>
            <a:r>
              <a:rPr lang="en-CA" sz="1600" dirty="0"/>
              <a:t>could develop COVID-19 symptoms/infection…….</a:t>
            </a:r>
          </a:p>
          <a:p>
            <a:pPr marL="285750" indent="-285750">
              <a:buFontTx/>
              <a:buChar char="-"/>
            </a:pPr>
            <a:endParaRPr lang="en-CA" sz="1600" dirty="0"/>
          </a:p>
          <a:p>
            <a:r>
              <a:rPr lang="en-CA" sz="1600" u="sng" dirty="0"/>
              <a:t>IF  a COVID screen negative patient develops:</a:t>
            </a:r>
            <a:r>
              <a:rPr lang="en-CA" sz="1600" dirty="0"/>
              <a:t>	</a:t>
            </a:r>
          </a:p>
          <a:p>
            <a:endParaRPr lang="en-CA" sz="1600" dirty="0"/>
          </a:p>
          <a:p>
            <a:pPr marL="285750" indent="-285750">
              <a:buFontTx/>
              <a:buChar char="-"/>
            </a:pPr>
            <a:r>
              <a:rPr lang="en-CA" sz="1600" dirty="0"/>
              <a:t>Temperature &gt;37.8</a:t>
            </a:r>
            <a:r>
              <a:rPr lang="en-CA" sz="1600" baseline="30000" dirty="0"/>
              <a:t>o</a:t>
            </a:r>
            <a:r>
              <a:rPr lang="en-CA" sz="1600" dirty="0"/>
              <a:t>C  (most common symptom in pregnancy) or any other symptoms</a:t>
            </a:r>
          </a:p>
          <a:p>
            <a:pPr marL="285750" indent="-285750">
              <a:buFontTx/>
              <a:buChar char="-"/>
            </a:pPr>
            <a:endParaRPr lang="en-CA" sz="1600" dirty="0"/>
          </a:p>
          <a:p>
            <a:pPr marL="285750" indent="-285750">
              <a:buFontTx/>
              <a:buChar char="-"/>
            </a:pPr>
            <a:r>
              <a:rPr lang="en-CA" sz="1600" dirty="0"/>
              <a:t>Give 500 cc fluid bolus (takes 30 min)</a:t>
            </a:r>
          </a:p>
          <a:p>
            <a:pPr marL="285750" indent="-285750">
              <a:buFontTx/>
              <a:buChar char="-"/>
            </a:pPr>
            <a:r>
              <a:rPr lang="en-CA" sz="1600" dirty="0"/>
              <a:t>Repeat temperature 30 min after bolus completed</a:t>
            </a:r>
          </a:p>
          <a:p>
            <a:pPr marL="285750" indent="-285750">
              <a:buFontTx/>
              <a:buChar char="-"/>
            </a:pPr>
            <a:r>
              <a:rPr lang="en-CA" sz="1600" dirty="0"/>
              <a:t>If still &gt;37.8  (or any other symptoms) ….</a:t>
            </a:r>
          </a:p>
          <a:p>
            <a:pPr marL="285750" indent="-285750">
              <a:buFontTx/>
              <a:buChar char="-"/>
            </a:pPr>
            <a:endParaRPr lang="en-CA" sz="1600" dirty="0"/>
          </a:p>
          <a:p>
            <a:pPr marL="285750" indent="-285750">
              <a:buFontTx/>
              <a:buChar char="-"/>
            </a:pPr>
            <a:r>
              <a:rPr lang="en-CA" sz="1600" dirty="0"/>
              <a:t>NP swab for COVID-19</a:t>
            </a:r>
          </a:p>
          <a:p>
            <a:pPr marL="285750" indent="-285750">
              <a:buFontTx/>
              <a:buChar char="-"/>
            </a:pPr>
            <a:r>
              <a:rPr lang="en-CA" sz="1600" dirty="0"/>
              <a:t>Initiate Droplet /Contact Precautions</a:t>
            </a:r>
          </a:p>
          <a:p>
            <a:pPr marL="285750" indent="-285750">
              <a:buFontTx/>
              <a:buChar char="-"/>
            </a:pPr>
            <a:r>
              <a:rPr lang="en-CA" sz="1600" dirty="0"/>
              <a:t>Order investigations as appropriate based on symptomatology/ co-morbidity</a:t>
            </a:r>
          </a:p>
          <a:p>
            <a:pPr marL="285750" indent="-285750">
              <a:buFontTx/>
              <a:buChar char="-"/>
            </a:pPr>
            <a:r>
              <a:rPr lang="en-CA" sz="1600" dirty="0"/>
              <a:t>Increase maternal surveillance to </a:t>
            </a:r>
            <a:r>
              <a:rPr lang="en-CA" sz="1600" b="1" dirty="0"/>
              <a:t>vital signs with O2 saturation q4h </a:t>
            </a:r>
          </a:p>
          <a:p>
            <a:endParaRPr lang="en-CA" sz="1600" b="1" dirty="0"/>
          </a:p>
          <a:p>
            <a:pPr marL="285750" indent="-285750">
              <a:buFontTx/>
              <a:buChar char="-"/>
            </a:pPr>
            <a:r>
              <a:rPr lang="en-CA" sz="1600" b="1" dirty="0"/>
              <a:t>If NP swab positive, room mate is now a contact- needs Isolation &amp; Droplet/Contact Precautions </a:t>
            </a:r>
          </a:p>
          <a:p>
            <a:pPr marL="285750" indent="-285750">
              <a:buFontTx/>
              <a:buChar char="-"/>
            </a:pPr>
            <a:endParaRPr lang="en-CA" sz="1600" dirty="0"/>
          </a:p>
          <a:p>
            <a:endParaRPr lang="en-CA" sz="1600" dirty="0"/>
          </a:p>
          <a:p>
            <a:r>
              <a:rPr lang="en-CA" sz="1600" dirty="0"/>
              <a:t>	</a:t>
            </a:r>
          </a:p>
        </p:txBody>
      </p:sp>
    </p:spTree>
    <p:extLst>
      <p:ext uri="{BB962C8B-B14F-4D97-AF65-F5344CB8AC3E}">
        <p14:creationId xmlns:p14="http://schemas.microsoft.com/office/powerpoint/2010/main" val="138661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566" y="223858"/>
            <a:ext cx="9057544"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and Intrapartum Management: Key Points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8566" y="1174555"/>
            <a:ext cx="11603211" cy="5262979"/>
          </a:xfrm>
          <a:prstGeom prst="rect">
            <a:avLst/>
          </a:prstGeom>
        </p:spPr>
        <p:txBody>
          <a:bodyPr wrap="square">
            <a:spAutoFit/>
          </a:bodyPr>
          <a:lstStyle/>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Regardless of </a:t>
            </a:r>
            <a:r>
              <a:rPr lang="en-CA" sz="1400" u="sng" dirty="0">
                <a:latin typeface="Calibri" panose="020F0502020204030204" pitchFamily="34" charset="0"/>
                <a:ea typeface="Calibri" panose="020F0502020204030204" pitchFamily="34" charset="0"/>
                <a:cs typeface="Calibri" panose="020F0502020204030204" pitchFamily="34" charset="0"/>
              </a:rPr>
              <a:t>GA and disease severity</a:t>
            </a:r>
            <a:r>
              <a:rPr lang="en-CA" sz="1400" dirty="0">
                <a:latin typeface="Calibri" panose="020F0502020204030204" pitchFamily="34" charset="0"/>
                <a:ea typeface="Calibri" panose="020F0502020204030204" pitchFamily="34" charset="0"/>
                <a:cs typeface="Calibri" panose="020F0502020204030204" pitchFamily="34" charset="0"/>
              </a:rPr>
              <a:t>: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recommend hospital birth </a:t>
            </a:r>
            <a:endParaRPr lang="en-CA"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Regardless of GA: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CEFM</a:t>
            </a:r>
            <a:r>
              <a:rPr lang="en-CA" sz="1400" dirty="0">
                <a:latin typeface="Calibri" panose="020F0502020204030204" pitchFamily="34" charset="0"/>
                <a:ea typeface="Calibri" panose="020F0502020204030204" pitchFamily="34" charset="0"/>
                <a:cs typeface="Calibri" panose="020F0502020204030204" pitchFamily="34" charset="0"/>
              </a:rPr>
              <a:t> </a:t>
            </a:r>
            <a:r>
              <a:rPr lang="en-CA" sz="1400" u="sng" dirty="0">
                <a:latin typeface="Calibri" panose="020F0502020204030204" pitchFamily="34" charset="0"/>
                <a:ea typeface="Calibri" panose="020F0502020204030204" pitchFamily="34" charset="0"/>
                <a:cs typeface="Calibri" panose="020F0502020204030204" pitchFamily="34" charset="0"/>
              </a:rPr>
              <a:t>based</a:t>
            </a:r>
            <a:r>
              <a:rPr lang="en-CA" sz="1400" dirty="0">
                <a:latin typeface="Calibri" panose="020F0502020204030204" pitchFamily="34" charset="0"/>
                <a:ea typeface="Calibri" panose="020F0502020204030204" pitchFamily="34" charset="0"/>
                <a:cs typeface="Calibri" panose="020F0502020204030204" pitchFamily="34" charset="0"/>
              </a:rPr>
              <a:t> on case reports of fetal compromise in women with COVID-19 diagnosis  (8/18 – 44% incidence)</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If mild symptoms: Maternal vital signs (HR, BP, RR, O2 sat) q 2h. </a:t>
            </a: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If moderate symptoms: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Maternal vital signs (HR, BP, RR, O2 sat) q 1h. Oxygen to keep O2 sat &gt;94%</a:t>
            </a:r>
            <a:endParaRPr lang="en-CA"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Hourly fluid status </a:t>
            </a:r>
            <a:r>
              <a:rPr lang="en-CA" sz="1400" dirty="0">
                <a:latin typeface="Calibri" panose="020F0502020204030204" pitchFamily="34" charset="0"/>
                <a:ea typeface="Calibri" panose="020F0502020204030204" pitchFamily="34" charset="0"/>
                <a:cs typeface="Calibri" panose="020F0502020204030204" pitchFamily="34" charset="0"/>
              </a:rPr>
              <a:t>to avoid fluid overload (affects ventilation, work of breathing)</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hydrotherapy in labor/birth (risk of virus in feces? Infectious)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Encourage epidural anesthesia: minimize risk for GA</a:t>
            </a: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evidence of virus in vaginal secretions/amniotic fluid: use Fetal Scalp Electrode and Scalp lactate sampling as per OB indications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use of nitrous oxide for pain management (potential </a:t>
            </a:r>
            <a:r>
              <a:rPr lang="en-CA" sz="1400" dirty="0" err="1">
                <a:latin typeface="Calibri" panose="020F0502020204030204" pitchFamily="34" charset="0"/>
                <a:ea typeface="Calibri" panose="020F0502020204030204" pitchFamily="34" charset="0"/>
                <a:cs typeface="Calibri" panose="020F0502020204030204" pitchFamily="34" charset="0"/>
              </a:rPr>
              <a:t>aersolization</a:t>
            </a:r>
            <a:r>
              <a:rPr lang="en-CA" sz="1400" dirty="0">
                <a:latin typeface="Calibri" panose="020F0502020204030204" pitchFamily="34" charset="0"/>
                <a:ea typeface="Calibri" panose="020F0502020204030204" pitchFamily="34" charset="0"/>
                <a:cs typeface="Calibri" panose="020F0502020204030204" pitchFamily="34" charset="0"/>
              </a:rPr>
              <a:t>)</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indication for C/S unless to improve maternal resuscitation efforts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Emergent C/S for OB indications not because of COVID diagnosis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Elective C/S should not be delayed based on COVID diagnosis unless need for maternal stabilization.</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COVID diagnosis is not an indication for IOL; diagnosis of COVID is not a reason to delay an indication/urgent IOL unless need for maternal stabilization.</a:t>
            </a:r>
          </a:p>
          <a:p>
            <a:pPr marL="342900" lvl="0" indent="-342900" algn="just">
              <a:lnSpc>
                <a:spcPct val="150000"/>
              </a:lnSpc>
              <a:spcAft>
                <a:spcPts val="0"/>
              </a:spcAft>
              <a:buFont typeface="Calibri" panose="020F0502020204030204" pitchFamily="34" charset="0"/>
              <a:buChar char="-"/>
            </a:pP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b="1" u="sng" dirty="0">
                <a:latin typeface="Calibri" panose="020F0502020204030204" pitchFamily="34" charset="0"/>
                <a:ea typeface="Calibri" panose="020F0502020204030204" pitchFamily="34" charset="0"/>
                <a:cs typeface="Calibri" panose="020F0502020204030204" pitchFamily="34" charset="0"/>
              </a:rPr>
              <a:t>Consideration</a:t>
            </a:r>
            <a:r>
              <a:rPr lang="en-CA" sz="1400" dirty="0">
                <a:latin typeface="Calibri" panose="020F0502020204030204" pitchFamily="34" charset="0"/>
                <a:ea typeface="Calibri" panose="020F0502020204030204" pitchFamily="34" charset="0"/>
                <a:cs typeface="Calibri" panose="020F0502020204030204" pitchFamily="34" charset="0"/>
              </a:rPr>
              <a:t>: If SOB, maternal exhaustion or increasing hypoxia: may use assisted vaginal birth to shorten the second stage</a:t>
            </a:r>
          </a:p>
          <a:p>
            <a:pPr marL="342900" lvl="0" indent="-342900" algn="just">
              <a:lnSpc>
                <a:spcPct val="150000"/>
              </a:lnSpc>
              <a:spcAft>
                <a:spcPts val="0"/>
              </a:spcAft>
              <a:buFont typeface="Calibri" panose="020F0502020204030204" pitchFamily="34" charset="0"/>
              <a:buChar char="-"/>
            </a:pPr>
            <a:endParaRPr lang="en-CA"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98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846" y="454129"/>
            <a:ext cx="8328213" cy="461665"/>
          </a:xfrm>
          <a:prstGeom prst="rect">
            <a:avLst/>
          </a:prstGeom>
          <a:noFill/>
        </p:spPr>
        <p:txBody>
          <a:bodyPr wrap="square" rtlCol="0">
            <a:spAutoFit/>
          </a:bodyPr>
          <a:lstStyle/>
          <a:p>
            <a:r>
              <a:rPr lang="en-CA" sz="2400" b="1" dirty="0"/>
              <a:t>Understanding COVID-19 </a:t>
            </a:r>
          </a:p>
        </p:txBody>
      </p:sp>
      <p:cxnSp>
        <p:nvCxnSpPr>
          <p:cNvPr id="5" name="Straight Connector 4"/>
          <p:cNvCxnSpPr/>
          <p:nvPr/>
        </p:nvCxnSpPr>
        <p:spPr>
          <a:xfrm flipV="1">
            <a:off x="663388" y="1085962"/>
            <a:ext cx="5800507" cy="6981"/>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srcRect t="26263"/>
          <a:stretch/>
        </p:blipFill>
        <p:spPr>
          <a:xfrm>
            <a:off x="3996265" y="1759337"/>
            <a:ext cx="3886032" cy="2464341"/>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78" y="1759337"/>
            <a:ext cx="3647828" cy="2464341"/>
          </a:xfrm>
          <a:prstGeom prst="rect">
            <a:avLst/>
          </a:prstGeom>
          <a:ln>
            <a:solidFill>
              <a:schemeClr val="tx1"/>
            </a:solidFill>
          </a:ln>
        </p:spPr>
      </p:pic>
      <p:sp>
        <p:nvSpPr>
          <p:cNvPr id="8" name="Rectangle 7"/>
          <p:cNvSpPr/>
          <p:nvPr/>
        </p:nvSpPr>
        <p:spPr>
          <a:xfrm>
            <a:off x="785708" y="4890072"/>
            <a:ext cx="10762826" cy="1200329"/>
          </a:xfrm>
          <a:prstGeom prst="rect">
            <a:avLst/>
          </a:prstGeom>
        </p:spPr>
        <p:txBody>
          <a:bodyPr wrap="square">
            <a:spAutoFit/>
          </a:bodyPr>
          <a:lstStyle/>
          <a:p>
            <a:pPr marL="285750" indent="-285750">
              <a:buFont typeface="Arial" panose="020B0604020202020204" pitchFamily="34" charset="0"/>
              <a:buChar char="•"/>
            </a:pPr>
            <a:r>
              <a:rPr lang="en-CA" u="sng" dirty="0">
                <a:solidFill>
                  <a:srgbClr val="303336"/>
                </a:solidFill>
              </a:rPr>
              <a:t>Coronaviruses: </a:t>
            </a:r>
            <a:r>
              <a:rPr lang="en-CA" dirty="0">
                <a:solidFill>
                  <a:srgbClr val="303336"/>
                </a:solidFill>
              </a:rPr>
              <a:t>single-stranded RNA viruses that have a lipid envelope studded with club-shaped projections</a:t>
            </a:r>
          </a:p>
          <a:p>
            <a:pPr marL="285750" indent="-285750">
              <a:buFont typeface="Arial" panose="020B0604020202020204" pitchFamily="34" charset="0"/>
              <a:buChar char="•"/>
            </a:pPr>
            <a:endParaRPr lang="en-CA" dirty="0">
              <a:solidFill>
                <a:srgbClr val="303336"/>
              </a:solidFill>
            </a:endParaRPr>
          </a:p>
          <a:p>
            <a:pPr marL="285750" indent="-285750">
              <a:buFont typeface="Arial" panose="020B0604020202020204" pitchFamily="34" charset="0"/>
              <a:buChar char="•"/>
            </a:pPr>
            <a:r>
              <a:rPr lang="en-CA" dirty="0">
                <a:solidFill>
                  <a:srgbClr val="303336"/>
                </a:solidFill>
              </a:rPr>
              <a:t>COVID-19 virus binds to the ACE-2 receptor to enter the cell</a:t>
            </a:r>
          </a:p>
          <a:p>
            <a:pPr marL="285750" indent="-285750">
              <a:buFont typeface="Arial" panose="020B0604020202020204" pitchFamily="34" charset="0"/>
              <a:buChar char="•"/>
            </a:pPr>
            <a:endParaRPr lang="en-CA" dirty="0"/>
          </a:p>
        </p:txBody>
      </p:sp>
      <p:pic>
        <p:nvPicPr>
          <p:cNvPr id="9" name="Picture 8"/>
          <p:cNvPicPr>
            <a:picLocks noChangeAspect="1"/>
          </p:cNvPicPr>
          <p:nvPr/>
        </p:nvPicPr>
        <p:blipFill>
          <a:blip r:embed="rId4"/>
          <a:stretch>
            <a:fillRect/>
          </a:stretch>
        </p:blipFill>
        <p:spPr>
          <a:xfrm>
            <a:off x="7931572" y="1729776"/>
            <a:ext cx="3978986" cy="2493902"/>
          </a:xfrm>
          <a:prstGeom prst="rect">
            <a:avLst/>
          </a:prstGeom>
        </p:spPr>
      </p:pic>
    </p:spTree>
    <p:extLst>
      <p:ext uri="{BB962C8B-B14F-4D97-AF65-F5344CB8AC3E}">
        <p14:creationId xmlns:p14="http://schemas.microsoft.com/office/powerpoint/2010/main" val="519302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313" y="414670"/>
            <a:ext cx="5022978"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Key Points for Fever in Labor</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888" y="1361130"/>
            <a:ext cx="9433416" cy="4770537"/>
          </a:xfrm>
          <a:prstGeom prst="rect">
            <a:avLst/>
          </a:prstGeom>
          <a:noFill/>
        </p:spPr>
        <p:txBody>
          <a:bodyPr wrap="none" rtlCol="0">
            <a:spAutoFit/>
          </a:bodyPr>
          <a:lstStyle/>
          <a:p>
            <a:pPr marL="285750" indent="-285750">
              <a:buFontTx/>
              <a:buChar char="-"/>
            </a:pPr>
            <a:r>
              <a:rPr lang="en-CA" sz="1600" dirty="0"/>
              <a:t>Temperature </a:t>
            </a:r>
            <a:r>
              <a:rPr lang="en-CA" sz="1600" b="1" dirty="0"/>
              <a:t>&gt;37.8oC</a:t>
            </a:r>
          </a:p>
          <a:p>
            <a:pPr marL="285750" indent="-285750">
              <a:buFontTx/>
              <a:buChar char="-"/>
            </a:pPr>
            <a:r>
              <a:rPr lang="en-CA" sz="1600" dirty="0"/>
              <a:t>Give 500 cc fluid bolus (takes 30 min).  </a:t>
            </a:r>
            <a:r>
              <a:rPr lang="en-CA" sz="1600" b="1" dirty="0"/>
              <a:t>DO NOT GIVE TYELENOL DURING THIS TIME</a:t>
            </a:r>
          </a:p>
          <a:p>
            <a:pPr marL="285750" indent="-285750">
              <a:buFontTx/>
              <a:buChar char="-"/>
            </a:pPr>
            <a:r>
              <a:rPr lang="en-CA" sz="1600" dirty="0"/>
              <a:t>Repeat temperature 30 min after bolus completed</a:t>
            </a:r>
          </a:p>
          <a:p>
            <a:pPr marL="285750" indent="-285750">
              <a:buFontTx/>
              <a:buChar char="-"/>
            </a:pPr>
            <a:r>
              <a:rPr lang="en-CA" sz="1600" dirty="0"/>
              <a:t>If </a:t>
            </a:r>
            <a:r>
              <a:rPr lang="en-CA" sz="1600" b="1" dirty="0"/>
              <a:t>still &gt;37.8  </a:t>
            </a:r>
            <a:r>
              <a:rPr lang="en-CA" sz="1600" dirty="0"/>
              <a:t>(or any other symptoms) ….</a:t>
            </a:r>
          </a:p>
          <a:p>
            <a:pPr marL="285750" indent="-285750">
              <a:buFontTx/>
              <a:buChar char="-"/>
            </a:pPr>
            <a:endParaRPr lang="en-CA" sz="1600" dirty="0"/>
          </a:p>
          <a:p>
            <a:pPr marL="285750" indent="-285750">
              <a:buFontTx/>
              <a:buChar char="-"/>
            </a:pPr>
            <a:r>
              <a:rPr lang="en-CA" sz="1600" b="1" dirty="0">
                <a:solidFill>
                  <a:srgbClr val="FF0000"/>
                </a:solidFill>
              </a:rPr>
              <a:t>Patient is now a PUI</a:t>
            </a:r>
          </a:p>
          <a:p>
            <a:pPr marL="285750" indent="-285750">
              <a:buFontTx/>
              <a:buChar char="-"/>
            </a:pPr>
            <a:r>
              <a:rPr lang="en-CA" sz="1600" b="1" dirty="0">
                <a:solidFill>
                  <a:srgbClr val="FF0000"/>
                </a:solidFill>
              </a:rPr>
              <a:t>NP swab for COVID</a:t>
            </a:r>
          </a:p>
          <a:p>
            <a:pPr marL="285750" indent="-285750">
              <a:buFontTx/>
              <a:buChar char="-"/>
            </a:pPr>
            <a:r>
              <a:rPr lang="en-CA" sz="1600" b="1" dirty="0">
                <a:solidFill>
                  <a:srgbClr val="FF0000"/>
                </a:solidFill>
              </a:rPr>
              <a:t>Initiate Droplet /Contact Precautions</a:t>
            </a:r>
          </a:p>
          <a:p>
            <a:pPr marL="285750" indent="-285750">
              <a:buFontTx/>
              <a:buChar char="-"/>
            </a:pPr>
            <a:endParaRPr lang="en-CA" sz="1600" dirty="0"/>
          </a:p>
          <a:p>
            <a:endParaRPr lang="en-CA" sz="1600" dirty="0"/>
          </a:p>
          <a:p>
            <a:pPr marL="285750" indent="-285750">
              <a:buFontTx/>
              <a:buChar char="-"/>
            </a:pPr>
            <a:r>
              <a:rPr lang="en-CA" sz="1600" dirty="0"/>
              <a:t>IF &gt; 38</a:t>
            </a:r>
            <a:r>
              <a:rPr lang="en-CA" sz="1600" baseline="30000" dirty="0"/>
              <a:t>o</a:t>
            </a:r>
            <a:r>
              <a:rPr lang="en-CA" sz="1600" dirty="0"/>
              <a:t>C … initiate </a:t>
            </a:r>
            <a:r>
              <a:rPr lang="en-CA" sz="1600" dirty="0" err="1"/>
              <a:t>chorioamnionitis</a:t>
            </a:r>
            <a:r>
              <a:rPr lang="en-CA" sz="1600" dirty="0"/>
              <a:t> workup and treatment … Blood cultures, </a:t>
            </a:r>
            <a:r>
              <a:rPr lang="en-CA" sz="1600" dirty="0" err="1"/>
              <a:t>Tyelenol</a:t>
            </a:r>
            <a:r>
              <a:rPr lang="en-CA" sz="1600" dirty="0"/>
              <a:t>, Broad spectrum ABX</a:t>
            </a:r>
          </a:p>
          <a:p>
            <a:pPr marL="285750" indent="-285750">
              <a:buFontTx/>
              <a:buChar char="-"/>
            </a:pPr>
            <a:endParaRPr lang="en-CA" sz="1600" dirty="0"/>
          </a:p>
          <a:p>
            <a:pPr marL="285750" indent="-285750">
              <a:buFontTx/>
              <a:buChar char="-"/>
            </a:pPr>
            <a:r>
              <a:rPr lang="en-CA" sz="1600" dirty="0"/>
              <a:t>After birth- Neonate also a PUI: perform NP swab</a:t>
            </a:r>
          </a:p>
          <a:p>
            <a:pPr marL="285750" indent="-285750">
              <a:buFontTx/>
              <a:buChar char="-"/>
            </a:pPr>
            <a:endParaRPr lang="en-CA" sz="1600" dirty="0"/>
          </a:p>
          <a:p>
            <a:pPr marL="285750" indent="-285750">
              <a:buFontTx/>
              <a:buChar char="-"/>
            </a:pPr>
            <a:endParaRPr lang="en-CA" sz="1600" u="sng" dirty="0"/>
          </a:p>
          <a:p>
            <a:r>
              <a:rPr lang="en-CA" sz="1600" u="sng" dirty="0"/>
              <a:t>** Note: if using </a:t>
            </a:r>
            <a:r>
              <a:rPr lang="en-CA" sz="1600" u="sng" dirty="0" err="1"/>
              <a:t>Misoprostil</a:t>
            </a:r>
            <a:r>
              <a:rPr lang="en-CA" sz="1600" u="sng" dirty="0"/>
              <a:t> use for term IOL:</a:t>
            </a:r>
          </a:p>
          <a:p>
            <a:r>
              <a:rPr lang="en-CA" sz="1600" dirty="0"/>
              <a:t>     - 25-50 </a:t>
            </a:r>
            <a:r>
              <a:rPr lang="en-CA" sz="1600" dirty="0">
                <a:latin typeface="Symbol" panose="05050102010706020507" pitchFamily="18" charset="2"/>
              </a:rPr>
              <a:t>m</a:t>
            </a:r>
            <a:r>
              <a:rPr lang="en-CA" sz="1600" dirty="0"/>
              <a:t>g dose for IOL will not give maternal temperature</a:t>
            </a:r>
          </a:p>
          <a:p>
            <a:endParaRPr lang="en-CA" sz="1600" dirty="0"/>
          </a:p>
          <a:p>
            <a:r>
              <a:rPr lang="en-CA" sz="1600" dirty="0"/>
              <a:t>	</a:t>
            </a:r>
          </a:p>
        </p:txBody>
      </p:sp>
    </p:spTree>
    <p:extLst>
      <p:ext uri="{BB962C8B-B14F-4D97-AF65-F5344CB8AC3E}">
        <p14:creationId xmlns:p14="http://schemas.microsoft.com/office/powerpoint/2010/main" val="238659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131" y="285977"/>
            <a:ext cx="7283404"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Key Points for TOP: Antenatal Unit </a:t>
            </a:r>
            <a:r>
              <a:rPr lang="en-US" sz="3200" b="1" u="sng" dirty="0">
                <a:latin typeface="Calibri" panose="020F0502020204030204" pitchFamily="34" charset="0"/>
                <a:ea typeface="Calibri" panose="020F0502020204030204" pitchFamily="34" charset="0"/>
                <a:cs typeface="Times New Roman" panose="02020603050405020304" pitchFamily="18" charset="0"/>
              </a:rPr>
              <a:t>or</a:t>
            </a:r>
            <a:r>
              <a:rPr lang="en-US" sz="3200" b="1" dirty="0">
                <a:latin typeface="Calibri" panose="020F0502020204030204" pitchFamily="34" charset="0"/>
                <a:ea typeface="Calibri" panose="020F0502020204030204" pitchFamily="34" charset="0"/>
                <a:cs typeface="Times New Roman" panose="02020603050405020304" pitchFamily="18" charset="0"/>
              </a:rPr>
              <a:t> L&amp;D</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471393" y="926377"/>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56001" y="1304793"/>
            <a:ext cx="4727787" cy="646331"/>
          </a:xfrm>
          <a:prstGeom prst="rect">
            <a:avLst/>
          </a:prstGeom>
          <a:noFill/>
        </p:spPr>
        <p:txBody>
          <a:bodyPr wrap="square" rtlCol="0">
            <a:spAutoFit/>
          </a:bodyPr>
          <a:lstStyle/>
          <a:p>
            <a:pPr algn="ctr"/>
            <a:r>
              <a:rPr lang="en-CA" b="1" dirty="0"/>
              <a:t>Patient is screened at entry &amp; </a:t>
            </a:r>
          </a:p>
          <a:p>
            <a:pPr algn="ctr"/>
            <a:r>
              <a:rPr lang="en-CA" b="1" dirty="0"/>
              <a:t>again on admission (with maternal temp check)</a:t>
            </a:r>
          </a:p>
        </p:txBody>
      </p:sp>
      <p:sp>
        <p:nvSpPr>
          <p:cNvPr id="7" name="TextBox 6"/>
          <p:cNvSpPr txBox="1"/>
          <p:nvPr/>
        </p:nvSpPr>
        <p:spPr>
          <a:xfrm>
            <a:off x="112404" y="2217744"/>
            <a:ext cx="5909087" cy="4247317"/>
          </a:xfrm>
          <a:prstGeom prst="rect">
            <a:avLst/>
          </a:prstGeom>
          <a:noFill/>
        </p:spPr>
        <p:txBody>
          <a:bodyPr wrap="square" rtlCol="0">
            <a:spAutoFit/>
          </a:bodyPr>
          <a:lstStyle/>
          <a:p>
            <a:r>
              <a:rPr lang="en-CA" dirty="0"/>
              <a:t>Screen negative (asymptomatic)</a:t>
            </a:r>
          </a:p>
          <a:p>
            <a:endParaRPr lang="en-CA" dirty="0"/>
          </a:p>
          <a:p>
            <a:r>
              <a:rPr lang="en-CA" dirty="0"/>
              <a:t>Proceed to IOL</a:t>
            </a:r>
          </a:p>
          <a:p>
            <a:endParaRPr lang="en-CA" dirty="0"/>
          </a:p>
          <a:p>
            <a:r>
              <a:rPr lang="en-CA" b="1" dirty="0"/>
              <a:t>1</a:t>
            </a:r>
            <a:r>
              <a:rPr lang="en-CA" b="1" baseline="30000" dirty="0"/>
              <a:t>st</a:t>
            </a:r>
            <a:r>
              <a:rPr lang="en-CA" b="1" dirty="0"/>
              <a:t> dose of </a:t>
            </a:r>
            <a:r>
              <a:rPr lang="en-CA" b="1" dirty="0" err="1"/>
              <a:t>misoprostil</a:t>
            </a:r>
            <a:r>
              <a:rPr lang="en-CA" b="1" dirty="0"/>
              <a:t> with </a:t>
            </a:r>
            <a:r>
              <a:rPr lang="en-CA" b="1" dirty="0" err="1"/>
              <a:t>Tyelenol</a:t>
            </a:r>
            <a:r>
              <a:rPr lang="en-CA" b="1" dirty="0"/>
              <a:t> (1g) </a:t>
            </a:r>
            <a:r>
              <a:rPr lang="en-CA" b="1" dirty="0" err="1"/>
              <a:t>po</a:t>
            </a:r>
            <a:endParaRPr lang="en-CA" b="1" dirty="0"/>
          </a:p>
          <a:p>
            <a:endParaRPr lang="en-CA" dirty="0"/>
          </a:p>
          <a:p>
            <a:r>
              <a:rPr lang="en-CA" dirty="0"/>
              <a:t>Dose </a:t>
            </a:r>
            <a:r>
              <a:rPr lang="en-CA" dirty="0" err="1"/>
              <a:t>misoprostil</a:t>
            </a:r>
            <a:r>
              <a:rPr lang="en-CA" dirty="0"/>
              <a:t> q 4h</a:t>
            </a:r>
          </a:p>
          <a:p>
            <a:r>
              <a:rPr lang="en-CA" dirty="0"/>
              <a:t>Dose </a:t>
            </a:r>
            <a:r>
              <a:rPr lang="en-CA" dirty="0" err="1"/>
              <a:t>Tyelenol</a:t>
            </a:r>
            <a:r>
              <a:rPr lang="en-CA" dirty="0"/>
              <a:t> q6h (standing, regardless of maternal temp)</a:t>
            </a:r>
          </a:p>
          <a:p>
            <a:endParaRPr lang="en-CA" dirty="0"/>
          </a:p>
          <a:p>
            <a:r>
              <a:rPr lang="en-CA" dirty="0"/>
              <a:t>If temp &gt; 37.8oC:</a:t>
            </a:r>
          </a:p>
          <a:p>
            <a:r>
              <a:rPr lang="en-CA" dirty="0"/>
              <a:t>bolus 500cc over 30 min</a:t>
            </a:r>
          </a:p>
          <a:p>
            <a:r>
              <a:rPr lang="en-CA" dirty="0"/>
              <a:t>Recheck temp 30 min after bolus complete</a:t>
            </a:r>
          </a:p>
          <a:p>
            <a:r>
              <a:rPr lang="en-CA" dirty="0"/>
              <a:t>If remains &gt;37.8oC… patient is now a PUI</a:t>
            </a:r>
          </a:p>
          <a:p>
            <a:endParaRPr lang="en-CA" dirty="0"/>
          </a:p>
          <a:p>
            <a:r>
              <a:rPr lang="en-CA" dirty="0"/>
              <a:t>NP swab and Droplet/Contact Precautions</a:t>
            </a:r>
          </a:p>
        </p:txBody>
      </p:sp>
      <p:sp>
        <p:nvSpPr>
          <p:cNvPr id="8" name="TextBox 7"/>
          <p:cNvSpPr txBox="1"/>
          <p:nvPr/>
        </p:nvSpPr>
        <p:spPr>
          <a:xfrm>
            <a:off x="6282913" y="2217743"/>
            <a:ext cx="5909087" cy="2862322"/>
          </a:xfrm>
          <a:prstGeom prst="rect">
            <a:avLst/>
          </a:prstGeom>
          <a:noFill/>
        </p:spPr>
        <p:txBody>
          <a:bodyPr wrap="square" rtlCol="0">
            <a:spAutoFit/>
          </a:bodyPr>
          <a:lstStyle/>
          <a:p>
            <a:r>
              <a:rPr lang="en-CA" dirty="0"/>
              <a:t>Screen positive (symptomatic).. Patient is a PUI</a:t>
            </a:r>
          </a:p>
          <a:p>
            <a:endParaRPr lang="en-CA" dirty="0"/>
          </a:p>
          <a:p>
            <a:r>
              <a:rPr lang="en-CA" dirty="0"/>
              <a:t>NP Swab and Droplet/ Contact Precaution</a:t>
            </a:r>
          </a:p>
          <a:p>
            <a:endParaRPr lang="en-CA" dirty="0"/>
          </a:p>
          <a:p>
            <a:r>
              <a:rPr lang="en-CA" b="1" dirty="0"/>
              <a:t>1</a:t>
            </a:r>
            <a:r>
              <a:rPr lang="en-CA" b="1" baseline="30000" dirty="0"/>
              <a:t>st</a:t>
            </a:r>
            <a:r>
              <a:rPr lang="en-CA" b="1" dirty="0"/>
              <a:t> dose of </a:t>
            </a:r>
            <a:r>
              <a:rPr lang="en-CA" b="1" dirty="0" err="1"/>
              <a:t>misoprostil</a:t>
            </a:r>
            <a:r>
              <a:rPr lang="en-CA" b="1" dirty="0"/>
              <a:t> + </a:t>
            </a:r>
            <a:r>
              <a:rPr lang="en-CA" b="1" dirty="0" err="1"/>
              <a:t>Tyelenol</a:t>
            </a:r>
            <a:r>
              <a:rPr lang="en-CA" b="1" dirty="0"/>
              <a:t> (1g) </a:t>
            </a:r>
            <a:r>
              <a:rPr lang="en-CA" b="1" dirty="0" err="1"/>
              <a:t>po</a:t>
            </a:r>
            <a:endParaRPr lang="en-CA" b="1" dirty="0"/>
          </a:p>
          <a:p>
            <a:endParaRPr lang="en-CA" dirty="0"/>
          </a:p>
          <a:p>
            <a:r>
              <a:rPr lang="en-CA" dirty="0"/>
              <a:t>Dose </a:t>
            </a:r>
            <a:r>
              <a:rPr lang="en-CA" dirty="0" err="1"/>
              <a:t>misoprostil</a:t>
            </a:r>
            <a:r>
              <a:rPr lang="en-CA" dirty="0"/>
              <a:t> q 4h</a:t>
            </a:r>
          </a:p>
          <a:p>
            <a:r>
              <a:rPr lang="en-CA" dirty="0"/>
              <a:t>Dose </a:t>
            </a:r>
            <a:r>
              <a:rPr lang="en-CA" dirty="0" err="1"/>
              <a:t>Tyelenol</a:t>
            </a:r>
            <a:r>
              <a:rPr lang="en-CA" dirty="0"/>
              <a:t> q6h (standing, regardless of maternal temp)</a:t>
            </a:r>
          </a:p>
          <a:p>
            <a:endParaRPr lang="en-CA" dirty="0"/>
          </a:p>
          <a:p>
            <a:endParaRPr lang="en-CA" dirty="0"/>
          </a:p>
        </p:txBody>
      </p:sp>
      <p:cxnSp>
        <p:nvCxnSpPr>
          <p:cNvPr id="10" name="Straight Arrow Connector 9"/>
          <p:cNvCxnSpPr/>
          <p:nvPr/>
        </p:nvCxnSpPr>
        <p:spPr>
          <a:xfrm>
            <a:off x="926252" y="2567093"/>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26252" y="4473787"/>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26252" y="312250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26252" y="366098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08426" y="312250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08426" y="2567093"/>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6252" y="581490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08426" y="366098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229013" y="1951124"/>
            <a:ext cx="128692" cy="182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69682" y="1947939"/>
            <a:ext cx="128291" cy="185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36267" y="5418667"/>
            <a:ext cx="5154506" cy="369332"/>
          </a:xfrm>
          <a:prstGeom prst="rect">
            <a:avLst/>
          </a:prstGeom>
          <a:noFill/>
        </p:spPr>
        <p:txBody>
          <a:bodyPr wrap="square" rtlCol="0">
            <a:spAutoFit/>
          </a:bodyPr>
          <a:lstStyle/>
          <a:p>
            <a:r>
              <a:rPr lang="en-CA" dirty="0"/>
              <a:t>* Can substitute ASA (325mg) if allergy</a:t>
            </a:r>
          </a:p>
        </p:txBody>
      </p:sp>
    </p:spTree>
    <p:extLst>
      <p:ext uri="{BB962C8B-B14F-4D97-AF65-F5344CB8AC3E}">
        <p14:creationId xmlns:p14="http://schemas.microsoft.com/office/powerpoint/2010/main" val="393956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2479" y="889635"/>
            <a:ext cx="4114800" cy="5810250"/>
          </a:xfrm>
          <a:prstGeom prst="rect">
            <a:avLst/>
          </a:prstGeom>
        </p:spPr>
      </p:pic>
      <p:sp>
        <p:nvSpPr>
          <p:cNvPr id="5" name="Rectangle 4"/>
          <p:cNvSpPr/>
          <p:nvPr/>
        </p:nvSpPr>
        <p:spPr>
          <a:xfrm>
            <a:off x="298905" y="323756"/>
            <a:ext cx="5814029"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 Donning and Doffing PPE</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66419" y="1015253"/>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4352544" y="1199693"/>
            <a:ext cx="365760" cy="51937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5238393" y="1465279"/>
            <a:ext cx="6561734" cy="2308324"/>
          </a:xfrm>
          <a:prstGeom prst="rect">
            <a:avLst/>
          </a:prstGeom>
          <a:noFill/>
        </p:spPr>
        <p:txBody>
          <a:bodyPr wrap="square" rtlCol="0">
            <a:spAutoFit/>
          </a:bodyPr>
          <a:lstStyle/>
          <a:p>
            <a:r>
              <a:rPr lang="en-CA" b="1" dirty="0"/>
              <a:t>DONNING PROCESS</a:t>
            </a:r>
          </a:p>
          <a:p>
            <a:endParaRPr lang="en-CA" b="1" dirty="0"/>
          </a:p>
          <a:p>
            <a:r>
              <a:rPr lang="en-CA" b="1" dirty="0"/>
              <a:t>This order suggested by Public Health does not account for the need for the surgical scrub for a C/S</a:t>
            </a:r>
          </a:p>
          <a:p>
            <a:endParaRPr lang="en-CA" b="1" dirty="0"/>
          </a:p>
          <a:p>
            <a:r>
              <a:rPr lang="en-CA" b="1" dirty="0"/>
              <a:t>This is a series of videos to guide OBs for DON and DOFF based on our unique patient interactions. This videos are based at Sinai Health System but do provide guidance for principles</a:t>
            </a:r>
          </a:p>
        </p:txBody>
      </p:sp>
      <p:pic>
        <p:nvPicPr>
          <p:cNvPr id="11" name="Picture 10"/>
          <p:cNvPicPr>
            <a:picLocks noChangeAspect="1"/>
          </p:cNvPicPr>
          <p:nvPr/>
        </p:nvPicPr>
        <p:blipFill>
          <a:blip r:embed="rId3"/>
          <a:stretch>
            <a:fillRect/>
          </a:stretch>
        </p:blipFill>
        <p:spPr>
          <a:xfrm>
            <a:off x="4535424" y="4039188"/>
            <a:ext cx="7784792" cy="506012"/>
          </a:xfrm>
          <a:prstGeom prst="rect">
            <a:avLst/>
          </a:prstGeom>
        </p:spPr>
      </p:pic>
      <p:sp>
        <p:nvSpPr>
          <p:cNvPr id="12" name="TextBox 11"/>
          <p:cNvSpPr txBox="1"/>
          <p:nvPr/>
        </p:nvSpPr>
        <p:spPr>
          <a:xfrm>
            <a:off x="4801212" y="4959706"/>
            <a:ext cx="7332264" cy="1200329"/>
          </a:xfrm>
          <a:prstGeom prst="rect">
            <a:avLst/>
          </a:prstGeom>
          <a:noFill/>
        </p:spPr>
        <p:txBody>
          <a:bodyPr wrap="none" rtlCol="0">
            <a:spAutoFit/>
          </a:bodyPr>
          <a:lstStyle/>
          <a:p>
            <a:r>
              <a:rPr lang="en-CA" b="1" dirty="0"/>
              <a:t>Remember to DON outside the patient room/OR: in a clean space</a:t>
            </a:r>
          </a:p>
          <a:p>
            <a:endParaRPr lang="en-CA" b="1" dirty="0"/>
          </a:p>
          <a:p>
            <a:r>
              <a:rPr lang="en-CA" b="1" dirty="0"/>
              <a:t>If have a negative pressure room: the anteroom considered contaminated –</a:t>
            </a:r>
          </a:p>
          <a:p>
            <a:r>
              <a:rPr lang="en-CA" b="1" dirty="0"/>
              <a:t>Don outside the room/OR</a:t>
            </a:r>
          </a:p>
        </p:txBody>
      </p:sp>
    </p:spTree>
    <p:extLst>
      <p:ext uri="{BB962C8B-B14F-4D97-AF65-F5344CB8AC3E}">
        <p14:creationId xmlns:p14="http://schemas.microsoft.com/office/powerpoint/2010/main" val="104383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905" y="323756"/>
            <a:ext cx="5814029"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 Donning and Doffing PPE</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66419" y="1015253"/>
            <a:ext cx="5800507" cy="698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795871" y="1369085"/>
            <a:ext cx="3403054" cy="5361236"/>
          </a:xfrm>
          <a:prstGeom prst="rect">
            <a:avLst/>
          </a:prstGeom>
        </p:spPr>
      </p:pic>
      <p:sp>
        <p:nvSpPr>
          <p:cNvPr id="9" name="Right Brace 8"/>
          <p:cNvSpPr/>
          <p:nvPr/>
        </p:nvSpPr>
        <p:spPr>
          <a:xfrm>
            <a:off x="4374490" y="1369085"/>
            <a:ext cx="365760" cy="51937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5238393" y="1465279"/>
            <a:ext cx="6561734" cy="3139321"/>
          </a:xfrm>
          <a:prstGeom prst="rect">
            <a:avLst/>
          </a:prstGeom>
          <a:noFill/>
        </p:spPr>
        <p:txBody>
          <a:bodyPr wrap="square" rtlCol="0">
            <a:spAutoFit/>
          </a:bodyPr>
          <a:lstStyle/>
          <a:p>
            <a:r>
              <a:rPr lang="en-CA" b="1" dirty="0"/>
              <a:t>DOFFING PROCESS</a:t>
            </a:r>
          </a:p>
          <a:p>
            <a:endParaRPr lang="en-CA" b="1" dirty="0"/>
          </a:p>
          <a:p>
            <a:r>
              <a:rPr lang="en-CA" b="1" dirty="0"/>
              <a:t>This order suggested by Public Health does not account for the need for the extra protective gear an OB would wear at a delivery</a:t>
            </a:r>
          </a:p>
          <a:p>
            <a:endParaRPr lang="en-CA" b="1" dirty="0"/>
          </a:p>
          <a:p>
            <a:r>
              <a:rPr lang="en-CA" b="1" dirty="0"/>
              <a:t>Principle of Doffing: dirtiest to cleanest</a:t>
            </a:r>
          </a:p>
          <a:p>
            <a:endParaRPr lang="en-CA" b="1" dirty="0"/>
          </a:p>
          <a:p>
            <a:r>
              <a:rPr lang="en-CA" b="1" u="sng" dirty="0"/>
              <a:t>After a delivery:</a:t>
            </a:r>
          </a:p>
          <a:p>
            <a:pPr marL="342900" indent="-342900">
              <a:buAutoNum type="arabicPeriod"/>
            </a:pPr>
            <a:r>
              <a:rPr lang="en-CA" b="1" dirty="0"/>
              <a:t>Removes shoe covers </a:t>
            </a:r>
          </a:p>
          <a:p>
            <a:pPr marL="342900" indent="-342900">
              <a:buAutoNum type="arabicPeriod"/>
            </a:pPr>
            <a:r>
              <a:rPr lang="en-CA" b="1" dirty="0"/>
              <a:t>May consider to untie dirty gown with gloves on and then remove gown – gloves often pull off with the gown</a:t>
            </a:r>
          </a:p>
        </p:txBody>
      </p:sp>
      <p:sp>
        <p:nvSpPr>
          <p:cNvPr id="11" name="TextBox 10"/>
          <p:cNvSpPr txBox="1"/>
          <p:nvPr/>
        </p:nvSpPr>
        <p:spPr>
          <a:xfrm>
            <a:off x="5072047" y="5223054"/>
            <a:ext cx="6189067" cy="1200329"/>
          </a:xfrm>
          <a:prstGeom prst="rect">
            <a:avLst/>
          </a:prstGeom>
          <a:noFill/>
        </p:spPr>
        <p:txBody>
          <a:bodyPr wrap="none" rtlCol="0">
            <a:spAutoFit/>
          </a:bodyPr>
          <a:lstStyle/>
          <a:p>
            <a:r>
              <a:rPr lang="en-CA" b="1" dirty="0"/>
              <a:t>Remember to DOFF inside the patient room/OR: EXCEPT MASK</a:t>
            </a:r>
          </a:p>
          <a:p>
            <a:r>
              <a:rPr lang="en-CA" b="1" dirty="0"/>
              <a:t>DOFF Mask outside the patient room/OR</a:t>
            </a:r>
          </a:p>
          <a:p>
            <a:endParaRPr lang="en-CA" b="1" dirty="0"/>
          </a:p>
          <a:p>
            <a:r>
              <a:rPr lang="en-CA" b="1" dirty="0"/>
              <a:t>* If have negative pressure room  DOFF all PPE in the anteroom</a:t>
            </a:r>
          </a:p>
        </p:txBody>
      </p:sp>
    </p:spTree>
    <p:extLst>
      <p:ext uri="{BB962C8B-B14F-4D97-AF65-F5344CB8AC3E}">
        <p14:creationId xmlns:p14="http://schemas.microsoft.com/office/powerpoint/2010/main" val="376592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798" y="336140"/>
            <a:ext cx="9611285"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UNIVERSAL PRECAUTIONS FOR ANY NON-COVID BIRTH:</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496331" y="1066800"/>
            <a:ext cx="7864887" cy="1554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106" y="1607128"/>
            <a:ext cx="9251700" cy="3139321"/>
          </a:xfrm>
          <a:prstGeom prst="rect">
            <a:avLst/>
          </a:prstGeom>
          <a:noFill/>
        </p:spPr>
        <p:txBody>
          <a:bodyPr wrap="none" rtlCol="0">
            <a:spAutoFit/>
          </a:bodyPr>
          <a:lstStyle/>
          <a:p>
            <a:r>
              <a:rPr lang="en-CA" b="1" dirty="0"/>
              <a:t>This is the Universal standard of Personal Protection Equipment at a Birth:   </a:t>
            </a:r>
            <a:r>
              <a:rPr lang="en-CA" b="1" dirty="0">
                <a:solidFill>
                  <a:srgbClr val="FF0000"/>
                </a:solidFill>
              </a:rPr>
              <a:t>not COVID +/PUI !!! </a:t>
            </a:r>
          </a:p>
          <a:p>
            <a:endParaRPr lang="en-CA" dirty="0"/>
          </a:p>
          <a:p>
            <a:endParaRPr lang="en-CA" dirty="0"/>
          </a:p>
          <a:p>
            <a:r>
              <a:rPr lang="en-CA" i="1" dirty="0"/>
              <a:t>Goal is to protect against any pathogen contamination at a birth:</a:t>
            </a:r>
          </a:p>
          <a:p>
            <a:endParaRPr lang="en-CA" dirty="0"/>
          </a:p>
          <a:p>
            <a:pPr marL="285750" indent="-285750">
              <a:buFont typeface="Arial" panose="020B0604020202020204" pitchFamily="34" charset="0"/>
              <a:buChar char="•"/>
            </a:pPr>
            <a:r>
              <a:rPr lang="en-CA" dirty="0"/>
              <a:t>SHOES COVERS</a:t>
            </a:r>
          </a:p>
          <a:p>
            <a:pPr marL="285750" indent="-285750">
              <a:buFont typeface="Arial" panose="020B0604020202020204" pitchFamily="34" charset="0"/>
              <a:buChar char="•"/>
            </a:pPr>
            <a:r>
              <a:rPr lang="en-CA" dirty="0"/>
              <a:t>WATER IMPERMEABLE GOWN</a:t>
            </a:r>
          </a:p>
          <a:p>
            <a:pPr marL="285750" indent="-285750">
              <a:buFont typeface="Arial" panose="020B0604020202020204" pitchFamily="34" charset="0"/>
              <a:buChar char="•"/>
            </a:pPr>
            <a:r>
              <a:rPr lang="en-CA" dirty="0"/>
              <a:t>HAT (MAY USE OWN FABRIC CAP)</a:t>
            </a:r>
          </a:p>
          <a:p>
            <a:pPr marL="285750" indent="-285750">
              <a:buFont typeface="Arial" panose="020B0604020202020204" pitchFamily="34" charset="0"/>
              <a:buChar char="•"/>
            </a:pPr>
            <a:r>
              <a:rPr lang="en-CA" dirty="0"/>
              <a:t>MASK</a:t>
            </a:r>
          </a:p>
          <a:p>
            <a:pPr marL="285750" indent="-285750">
              <a:buFont typeface="Arial" panose="020B0604020202020204" pitchFamily="34" charset="0"/>
              <a:buChar char="•"/>
            </a:pPr>
            <a:r>
              <a:rPr lang="en-CA" dirty="0"/>
              <a:t>EYE PROTECTION (MAY USE OWN GOGGLES)</a:t>
            </a:r>
          </a:p>
          <a:p>
            <a:pPr marL="285750" indent="-285750">
              <a:buFont typeface="Arial" panose="020B0604020202020204" pitchFamily="34" charset="0"/>
              <a:buChar char="•"/>
            </a:pPr>
            <a:r>
              <a:rPr lang="en-CA" dirty="0"/>
              <a:t>STERILE GLOVES</a:t>
            </a:r>
          </a:p>
        </p:txBody>
      </p:sp>
      <p:sp>
        <p:nvSpPr>
          <p:cNvPr id="8" name="Oval 7"/>
          <p:cNvSpPr/>
          <p:nvPr/>
        </p:nvSpPr>
        <p:spPr>
          <a:xfrm>
            <a:off x="6269182" y="2708564"/>
            <a:ext cx="4315691" cy="24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In the OR at a C/S, the glove and gowns will be donned using sterile technique after the scrub</a:t>
            </a:r>
          </a:p>
        </p:txBody>
      </p:sp>
      <p:sp>
        <p:nvSpPr>
          <p:cNvPr id="9" name="TextBox 8"/>
          <p:cNvSpPr txBox="1"/>
          <p:nvPr/>
        </p:nvSpPr>
        <p:spPr>
          <a:xfrm>
            <a:off x="517064" y="4969225"/>
            <a:ext cx="5735929" cy="369332"/>
          </a:xfrm>
          <a:prstGeom prst="rect">
            <a:avLst/>
          </a:prstGeom>
          <a:noFill/>
        </p:spPr>
        <p:txBody>
          <a:bodyPr wrap="none" rtlCol="0">
            <a:spAutoFit/>
          </a:bodyPr>
          <a:lstStyle/>
          <a:p>
            <a:r>
              <a:rPr lang="en-CA" dirty="0"/>
              <a:t>In an LDR, the donning and doffing can occur in the room* </a:t>
            </a:r>
          </a:p>
        </p:txBody>
      </p:sp>
    </p:spTree>
    <p:extLst>
      <p:ext uri="{BB962C8B-B14F-4D97-AF65-F5344CB8AC3E}">
        <p14:creationId xmlns:p14="http://schemas.microsoft.com/office/powerpoint/2010/main" val="336797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507" y="279821"/>
            <a:ext cx="8016362"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Key Points for Newborn to COVID +/PUI mom:</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3313" y="1378838"/>
            <a:ext cx="8393067" cy="4108817"/>
          </a:xfrm>
          <a:prstGeom prst="rect">
            <a:avLst/>
          </a:prstGeom>
          <a:noFill/>
        </p:spPr>
        <p:txBody>
          <a:bodyPr wrap="none" rtlCol="0">
            <a:spAutoFit/>
          </a:bodyPr>
          <a:lstStyle/>
          <a:p>
            <a:pPr marL="342900" indent="-342900">
              <a:lnSpc>
                <a:spcPct val="150000"/>
              </a:lnSpc>
              <a:buAutoNum type="arabicPeriod"/>
            </a:pPr>
            <a:r>
              <a:rPr lang="en-CA" sz="2000" dirty="0"/>
              <a:t>Based on: 	No evidence of virus in cord blood</a:t>
            </a:r>
          </a:p>
          <a:p>
            <a:pPr lvl="1">
              <a:lnSpc>
                <a:spcPct val="150000"/>
              </a:lnSpc>
            </a:pPr>
            <a:r>
              <a:rPr lang="en-CA" sz="2000" dirty="0"/>
              <a:t>		Fetus was exposed to cord blood</a:t>
            </a:r>
          </a:p>
          <a:p>
            <a:pPr lvl="1">
              <a:lnSpc>
                <a:spcPct val="150000"/>
              </a:lnSpc>
            </a:pPr>
            <a:r>
              <a:rPr lang="en-CA" sz="2000" dirty="0"/>
              <a:t>		Limited evidence of vertical transmission</a:t>
            </a:r>
          </a:p>
          <a:p>
            <a:pPr lvl="1">
              <a:lnSpc>
                <a:spcPct val="150000"/>
              </a:lnSpc>
            </a:pPr>
            <a:endParaRPr lang="en-CA" sz="2000" dirty="0"/>
          </a:p>
          <a:p>
            <a:pPr marL="342900" indent="-342900">
              <a:lnSpc>
                <a:spcPct val="150000"/>
              </a:lnSpc>
              <a:buAutoNum type="arabicPeriod"/>
            </a:pPr>
            <a:r>
              <a:rPr lang="en-CA" sz="2000" dirty="0"/>
              <a:t>Support breastfeeding*</a:t>
            </a:r>
          </a:p>
          <a:p>
            <a:pPr marL="342900" indent="-342900">
              <a:lnSpc>
                <a:spcPct val="150000"/>
              </a:lnSpc>
              <a:buAutoNum type="arabicPeriod"/>
            </a:pPr>
            <a:r>
              <a:rPr lang="en-CA" sz="2000" dirty="0"/>
              <a:t>Support skin to skin</a:t>
            </a:r>
          </a:p>
          <a:p>
            <a:pPr marL="342900" indent="-342900">
              <a:lnSpc>
                <a:spcPct val="150000"/>
              </a:lnSpc>
              <a:buAutoNum type="arabicPeriod"/>
            </a:pPr>
            <a:r>
              <a:rPr lang="en-CA" sz="2000" dirty="0"/>
              <a:t>Any direct baby care</a:t>
            </a:r>
          </a:p>
          <a:p>
            <a:pPr>
              <a:lnSpc>
                <a:spcPct val="150000"/>
              </a:lnSpc>
            </a:pPr>
            <a:endParaRPr lang="en-CA" sz="2000" dirty="0"/>
          </a:p>
          <a:p>
            <a:pPr>
              <a:lnSpc>
                <a:spcPct val="150000"/>
              </a:lnSpc>
            </a:pPr>
            <a:r>
              <a:rPr lang="en-CA" sz="1400" dirty="0"/>
              <a:t>* https://www.cps.ca/en/documents/position/breastfeeding-when-mothers-have-suspected-or-proven-covid-19</a:t>
            </a:r>
          </a:p>
        </p:txBody>
      </p:sp>
      <p:sp>
        <p:nvSpPr>
          <p:cNvPr id="7" name="Right Brace 6"/>
          <p:cNvSpPr/>
          <p:nvPr/>
        </p:nvSpPr>
        <p:spPr>
          <a:xfrm>
            <a:off x="3514559" y="3356348"/>
            <a:ext cx="309572" cy="11291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4121120" y="3736254"/>
            <a:ext cx="2993814" cy="369332"/>
          </a:xfrm>
          <a:prstGeom prst="rect">
            <a:avLst/>
          </a:prstGeom>
          <a:noFill/>
        </p:spPr>
        <p:txBody>
          <a:bodyPr wrap="square" rtlCol="0">
            <a:spAutoFit/>
          </a:bodyPr>
          <a:lstStyle/>
          <a:p>
            <a:r>
              <a:rPr lang="en-CA" dirty="0"/>
              <a:t>Mother to wear mask </a:t>
            </a:r>
          </a:p>
        </p:txBody>
      </p:sp>
      <p:sp>
        <p:nvSpPr>
          <p:cNvPr id="2" name="TextBox 1"/>
          <p:cNvSpPr txBox="1"/>
          <p:nvPr/>
        </p:nvSpPr>
        <p:spPr>
          <a:xfrm>
            <a:off x="7520026" y="1922085"/>
            <a:ext cx="3874459" cy="369332"/>
          </a:xfrm>
          <a:prstGeom prst="rect">
            <a:avLst/>
          </a:prstGeom>
          <a:noFill/>
        </p:spPr>
        <p:txBody>
          <a:bodyPr wrap="none" rtlCol="0">
            <a:spAutoFit/>
          </a:bodyPr>
          <a:lstStyle/>
          <a:p>
            <a:r>
              <a:rPr lang="en-CA" b="1" dirty="0"/>
              <a:t>SUPPPORT DELAYED CORD CLAMPING </a:t>
            </a:r>
          </a:p>
        </p:txBody>
      </p:sp>
      <p:sp>
        <p:nvSpPr>
          <p:cNvPr id="9" name="Right Brace 8"/>
          <p:cNvSpPr/>
          <p:nvPr/>
        </p:nvSpPr>
        <p:spPr>
          <a:xfrm>
            <a:off x="6878332" y="1542179"/>
            <a:ext cx="309572" cy="11291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65827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698" y="345440"/>
            <a:ext cx="6949332" cy="5865707"/>
          </a:xfrm>
          <a:prstGeom prst="rect">
            <a:avLst/>
          </a:prstGeom>
        </p:spPr>
      </p:pic>
      <p:sp>
        <p:nvSpPr>
          <p:cNvPr id="5" name="Right Arrow 4"/>
          <p:cNvSpPr/>
          <p:nvPr/>
        </p:nvSpPr>
        <p:spPr>
          <a:xfrm flipH="1">
            <a:off x="3122507" y="2560319"/>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ight Arrow 5"/>
          <p:cNvSpPr/>
          <p:nvPr/>
        </p:nvSpPr>
        <p:spPr>
          <a:xfrm flipH="1">
            <a:off x="2116667" y="2777065"/>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flipH="1">
            <a:off x="5716694" y="4023359"/>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ight Arrow 7"/>
          <p:cNvSpPr/>
          <p:nvPr/>
        </p:nvSpPr>
        <p:spPr>
          <a:xfrm flipH="1">
            <a:off x="5825067" y="5682827"/>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309012" y="6475121"/>
            <a:ext cx="1765227" cy="261610"/>
          </a:xfrm>
          <a:prstGeom prst="rect">
            <a:avLst/>
          </a:prstGeom>
          <a:noFill/>
        </p:spPr>
        <p:txBody>
          <a:bodyPr wrap="none" rtlCol="0">
            <a:spAutoFit/>
          </a:bodyPr>
          <a:lstStyle/>
          <a:p>
            <a:r>
              <a:rPr lang="en-CA" sz="1100" b="1" dirty="0"/>
              <a:t>Public Health Ontario 2020</a:t>
            </a:r>
          </a:p>
        </p:txBody>
      </p:sp>
      <p:sp>
        <p:nvSpPr>
          <p:cNvPr id="10" name="TextBox 9"/>
          <p:cNvSpPr txBox="1"/>
          <p:nvPr/>
        </p:nvSpPr>
        <p:spPr>
          <a:xfrm>
            <a:off x="7293396" y="2410227"/>
            <a:ext cx="4295515" cy="923330"/>
          </a:xfrm>
          <a:prstGeom prst="rect">
            <a:avLst/>
          </a:prstGeom>
          <a:noFill/>
        </p:spPr>
        <p:txBody>
          <a:bodyPr wrap="square" rtlCol="0">
            <a:spAutoFit/>
          </a:bodyPr>
          <a:lstStyle/>
          <a:p>
            <a:pPr algn="ctr"/>
            <a:r>
              <a:rPr lang="en-CA" b="1" dirty="0"/>
              <a:t>We are choosing to wear N95 Mask at birth because of the POTENTIAL for bag/mask &amp;/or of the newborn </a:t>
            </a:r>
          </a:p>
        </p:txBody>
      </p:sp>
      <p:sp>
        <p:nvSpPr>
          <p:cNvPr id="11" name="Oval 10"/>
          <p:cNvSpPr/>
          <p:nvPr/>
        </p:nvSpPr>
        <p:spPr>
          <a:xfrm>
            <a:off x="7172051" y="1740822"/>
            <a:ext cx="4599709" cy="20724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endParaRPr>
          </a:p>
        </p:txBody>
      </p:sp>
    </p:spTree>
    <p:extLst>
      <p:ext uri="{BB962C8B-B14F-4D97-AF65-F5344CB8AC3E}">
        <p14:creationId xmlns:p14="http://schemas.microsoft.com/office/powerpoint/2010/main" val="3571545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0512"/>
            <a:ext cx="12192000" cy="4496976"/>
          </a:xfrm>
          <a:prstGeom prst="rect">
            <a:avLst/>
          </a:prstGeom>
        </p:spPr>
      </p:pic>
      <p:sp>
        <p:nvSpPr>
          <p:cNvPr id="5" name="TextBox 4"/>
          <p:cNvSpPr txBox="1"/>
          <p:nvPr/>
        </p:nvSpPr>
        <p:spPr>
          <a:xfrm>
            <a:off x="3088640" y="5764107"/>
            <a:ext cx="5160836" cy="369332"/>
          </a:xfrm>
          <a:prstGeom prst="rect">
            <a:avLst/>
          </a:prstGeom>
          <a:noFill/>
        </p:spPr>
        <p:txBody>
          <a:bodyPr wrap="none" rtlCol="0">
            <a:spAutoFit/>
          </a:bodyPr>
          <a:lstStyle/>
          <a:p>
            <a:r>
              <a:rPr lang="en-CA" b="1" dirty="0"/>
              <a:t>Procedures for which an N95 Mask should be worn </a:t>
            </a:r>
          </a:p>
        </p:txBody>
      </p:sp>
      <p:sp>
        <p:nvSpPr>
          <p:cNvPr id="6" name="Right Arrow 5"/>
          <p:cNvSpPr/>
          <p:nvPr/>
        </p:nvSpPr>
        <p:spPr>
          <a:xfrm flipH="1">
            <a:off x="5960534" y="2228426"/>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46533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896" y="211781"/>
            <a:ext cx="7417800" cy="1225464"/>
          </a:xfrm>
          <a:prstGeom prst="rect">
            <a:avLst/>
          </a:prstGeom>
        </p:spPr>
        <p:txBody>
          <a:bodyPr wrap="none">
            <a:spAutoFit/>
          </a:bodyPr>
          <a:lstStyle/>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Note: for Anesthesia Team</a:t>
            </a:r>
          </a:p>
          <a:p>
            <a:pP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UNIVERSAL PRECAUTIONS FOR ANY AGMP</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442106" y="1498103"/>
            <a:ext cx="7864887" cy="1554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106" y="1775378"/>
            <a:ext cx="10954976" cy="4616648"/>
          </a:xfrm>
          <a:prstGeom prst="rect">
            <a:avLst/>
          </a:prstGeom>
          <a:noFill/>
        </p:spPr>
        <p:txBody>
          <a:bodyPr wrap="square" rtlCol="0">
            <a:spAutoFit/>
          </a:bodyPr>
          <a:lstStyle/>
          <a:p>
            <a:r>
              <a:rPr lang="en-CA" b="1" dirty="0"/>
              <a:t>This is the Universal standard of Personal Protection Equipment at an AGMP:   </a:t>
            </a:r>
            <a:r>
              <a:rPr lang="en-CA" b="1" dirty="0">
                <a:solidFill>
                  <a:srgbClr val="FF0000"/>
                </a:solidFill>
              </a:rPr>
              <a:t>not COVID +/PUI !!! </a:t>
            </a:r>
          </a:p>
          <a:p>
            <a:endParaRPr lang="en-CA" dirty="0"/>
          </a:p>
          <a:p>
            <a:r>
              <a:rPr lang="en-CA" i="1" dirty="0"/>
              <a:t>Goal is to </a:t>
            </a:r>
            <a:r>
              <a:rPr lang="en-CA" i="1" u="sng" dirty="0"/>
              <a:t>protect against any pathogen contamination </a:t>
            </a:r>
            <a:r>
              <a:rPr lang="en-CA" i="1" dirty="0"/>
              <a:t>at a intubation:</a:t>
            </a:r>
          </a:p>
          <a:p>
            <a:endParaRPr lang="en-CA" dirty="0"/>
          </a:p>
          <a:p>
            <a:pPr marL="285750" indent="-285750">
              <a:buFont typeface="Arial" panose="020B0604020202020204" pitchFamily="34" charset="0"/>
              <a:buChar char="•"/>
            </a:pPr>
            <a:r>
              <a:rPr lang="en-CA" dirty="0"/>
              <a:t>GOWN</a:t>
            </a:r>
          </a:p>
          <a:p>
            <a:pPr marL="285750" indent="-285750">
              <a:buFont typeface="Arial" panose="020B0604020202020204" pitchFamily="34" charset="0"/>
              <a:buChar char="•"/>
            </a:pPr>
            <a:r>
              <a:rPr lang="en-CA" dirty="0"/>
              <a:t>HAT (MAY USE OWN FABRIC CAP)</a:t>
            </a:r>
          </a:p>
          <a:p>
            <a:pPr marL="285750" indent="-285750">
              <a:buFont typeface="Arial" panose="020B0604020202020204" pitchFamily="34" charset="0"/>
              <a:buChar char="•"/>
            </a:pPr>
            <a:r>
              <a:rPr lang="en-CA" b="1" dirty="0"/>
              <a:t>N95 MASK</a:t>
            </a:r>
          </a:p>
          <a:p>
            <a:pPr marL="285750" indent="-285750">
              <a:buFont typeface="Arial" panose="020B0604020202020204" pitchFamily="34" charset="0"/>
              <a:buChar char="•"/>
            </a:pPr>
            <a:r>
              <a:rPr lang="en-CA" dirty="0"/>
              <a:t>EYE PROTECTION (face shield/ goggles)</a:t>
            </a:r>
          </a:p>
          <a:p>
            <a:pPr marL="285750" indent="-285750">
              <a:buFont typeface="Arial" panose="020B0604020202020204" pitchFamily="34" charset="0"/>
              <a:buChar char="•"/>
            </a:pPr>
            <a:r>
              <a:rPr lang="en-CA" dirty="0"/>
              <a:t>GLOVES</a:t>
            </a:r>
          </a:p>
          <a:p>
            <a:pPr marL="285750" indent="-285750">
              <a:buFont typeface="Arial" panose="020B0604020202020204" pitchFamily="34" charset="0"/>
              <a:buChar char="•"/>
            </a:pPr>
            <a:endParaRPr lang="en-CA" dirty="0"/>
          </a:p>
          <a:p>
            <a:r>
              <a:rPr lang="en-CA" dirty="0"/>
              <a:t>** there will be clinical situations where the anesthesia team will have an N95 mask applied BUT OB and RN do not require an N95 mask </a:t>
            </a:r>
          </a:p>
          <a:p>
            <a:endParaRPr lang="en-CA" dirty="0"/>
          </a:p>
          <a:p>
            <a:r>
              <a:rPr lang="en-US" sz="1200" i="1" dirty="0"/>
              <a:t>In any patient, regardless of COVID-19 status, intubation/</a:t>
            </a:r>
            <a:r>
              <a:rPr lang="en-US" sz="1200" i="1" dirty="0" err="1"/>
              <a:t>extubation</a:t>
            </a:r>
            <a:r>
              <a:rPr lang="en-US" sz="1200" i="1" dirty="0"/>
              <a:t> is an AGMP and places the anesthetist at risk of contamination by any airway pathogen as they are in </a:t>
            </a:r>
            <a:r>
              <a:rPr lang="en-US" sz="1200" b="1" i="1" dirty="0"/>
              <a:t>direct contact</a:t>
            </a:r>
            <a:r>
              <a:rPr lang="en-US" sz="1200" i="1" dirty="0"/>
              <a:t> with airway aerosol. </a:t>
            </a:r>
          </a:p>
          <a:p>
            <a:r>
              <a:rPr lang="en-US" sz="1200" i="1" dirty="0"/>
              <a:t>As such, best practice dictates that the members of the anesthesia team take Droplet/Contact Precautions + N95 respirator for the intubation/</a:t>
            </a:r>
            <a:r>
              <a:rPr lang="en-US" sz="1200" i="1" dirty="0" err="1"/>
              <a:t>extubation</a:t>
            </a:r>
            <a:r>
              <a:rPr lang="en-US" sz="1200" i="1" dirty="0"/>
              <a:t>. </a:t>
            </a:r>
          </a:p>
          <a:p>
            <a:r>
              <a:rPr lang="en-US" sz="1200" i="1" dirty="0"/>
              <a:t>Other members of the OR team are not in direct contact with airway aerosol and do not require an N95 respirator. </a:t>
            </a:r>
          </a:p>
          <a:p>
            <a:r>
              <a:rPr lang="en-US" sz="1200" i="1" dirty="0"/>
              <a:t>Members of OR team may chose to step out of the OR during the intubation/</a:t>
            </a:r>
            <a:r>
              <a:rPr lang="en-US" sz="1200" i="1" dirty="0" err="1"/>
              <a:t>extubation</a:t>
            </a:r>
            <a:r>
              <a:rPr lang="en-US" sz="1200" i="1" dirty="0"/>
              <a:t>. </a:t>
            </a:r>
            <a:endParaRPr lang="en-CA" dirty="0"/>
          </a:p>
        </p:txBody>
      </p:sp>
    </p:spTree>
    <p:extLst>
      <p:ext uri="{BB962C8B-B14F-4D97-AF65-F5344CB8AC3E}">
        <p14:creationId xmlns:p14="http://schemas.microsoft.com/office/powerpoint/2010/main" val="12307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6772"/>
          <a:stretch/>
        </p:blipFill>
        <p:spPr>
          <a:xfrm>
            <a:off x="46129" y="1308049"/>
            <a:ext cx="8248650" cy="3995471"/>
          </a:xfrm>
          <a:prstGeom prst="rect">
            <a:avLst/>
          </a:prstGeom>
        </p:spPr>
      </p:pic>
      <p:sp>
        <p:nvSpPr>
          <p:cNvPr id="5" name="TextBox 4"/>
          <p:cNvSpPr txBox="1"/>
          <p:nvPr/>
        </p:nvSpPr>
        <p:spPr>
          <a:xfrm>
            <a:off x="208948" y="332267"/>
            <a:ext cx="5361852" cy="523220"/>
          </a:xfrm>
          <a:prstGeom prst="rect">
            <a:avLst/>
          </a:prstGeom>
          <a:noFill/>
        </p:spPr>
        <p:txBody>
          <a:bodyPr wrap="none" rtlCol="0">
            <a:spAutoFit/>
          </a:bodyPr>
          <a:lstStyle/>
          <a:p>
            <a:r>
              <a:rPr lang="en-CA" sz="2800" b="1" dirty="0"/>
              <a:t>Patient Driven Stem Cell Collection</a:t>
            </a:r>
          </a:p>
        </p:txBody>
      </p:sp>
      <p:cxnSp>
        <p:nvCxnSpPr>
          <p:cNvPr id="6" name="Straight Connector 5"/>
          <p:cNvCxnSpPr/>
          <p:nvPr/>
        </p:nvCxnSpPr>
        <p:spPr>
          <a:xfrm flipV="1">
            <a:off x="354350" y="887182"/>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8054035" y="1463040"/>
            <a:ext cx="292608" cy="449061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8294779" y="2640787"/>
            <a:ext cx="3557384" cy="830997"/>
          </a:xfrm>
          <a:prstGeom prst="rect">
            <a:avLst/>
          </a:prstGeom>
          <a:noFill/>
        </p:spPr>
        <p:txBody>
          <a:bodyPr wrap="none" rtlCol="0">
            <a:spAutoFit/>
          </a:bodyPr>
          <a:lstStyle/>
          <a:p>
            <a:r>
              <a:rPr lang="en-CA" sz="1600" b="1" dirty="0"/>
              <a:t>At the patient discretion</a:t>
            </a:r>
          </a:p>
          <a:p>
            <a:r>
              <a:rPr lang="en-CA" sz="1600" b="1" dirty="0"/>
              <a:t>Take sample for maternal COVID testing</a:t>
            </a:r>
          </a:p>
          <a:p>
            <a:r>
              <a:rPr lang="en-CA" sz="1600" b="1" dirty="0"/>
              <a:t>Routine practice</a:t>
            </a:r>
          </a:p>
        </p:txBody>
      </p:sp>
    </p:spTree>
    <p:extLst>
      <p:ext uri="{BB962C8B-B14F-4D97-AF65-F5344CB8AC3E}">
        <p14:creationId xmlns:p14="http://schemas.microsoft.com/office/powerpoint/2010/main" val="119425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799" y="0"/>
            <a:ext cx="9636625" cy="6648959"/>
          </a:xfrm>
          <a:prstGeom prst="rect">
            <a:avLst/>
          </a:prstGeom>
        </p:spPr>
      </p:pic>
      <p:sp>
        <p:nvSpPr>
          <p:cNvPr id="6" name="Rectangle 5"/>
          <p:cNvSpPr/>
          <p:nvPr/>
        </p:nvSpPr>
        <p:spPr>
          <a:xfrm>
            <a:off x="8453120" y="176107"/>
            <a:ext cx="1415627" cy="1388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8453120" y="1786491"/>
            <a:ext cx="1545878" cy="1459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p:cNvGrpSpPr/>
          <p:nvPr/>
        </p:nvGrpSpPr>
        <p:grpSpPr>
          <a:xfrm>
            <a:off x="8676641" y="512515"/>
            <a:ext cx="3467946" cy="2677656"/>
            <a:chOff x="8595361" y="383821"/>
            <a:chExt cx="3467946" cy="2677656"/>
          </a:xfrm>
        </p:grpSpPr>
        <p:sp>
          <p:nvSpPr>
            <p:cNvPr id="8" name="TextBox 7"/>
            <p:cNvSpPr txBox="1"/>
            <p:nvPr/>
          </p:nvSpPr>
          <p:spPr>
            <a:xfrm>
              <a:off x="8595361" y="383821"/>
              <a:ext cx="3467946" cy="2677656"/>
            </a:xfrm>
            <a:prstGeom prst="rect">
              <a:avLst/>
            </a:prstGeom>
            <a:noFill/>
          </p:spPr>
          <p:txBody>
            <a:bodyPr wrap="square" rtlCol="0">
              <a:spAutoFit/>
            </a:bodyPr>
            <a:lstStyle/>
            <a:p>
              <a:r>
                <a:rPr lang="en-CA" sz="1200" b="1" dirty="0"/>
                <a:t>COVID-19 binds to type II </a:t>
              </a:r>
              <a:r>
                <a:rPr lang="en-CA" sz="1200" b="1" dirty="0" err="1"/>
                <a:t>pneumocyte</a:t>
              </a:r>
              <a:endParaRPr lang="en-CA" sz="1200" b="1" dirty="0"/>
            </a:p>
            <a:p>
              <a:endParaRPr lang="en-CA" sz="1200" b="1" dirty="0"/>
            </a:p>
            <a:p>
              <a:endParaRPr lang="en-CA" sz="1200" b="1" dirty="0"/>
            </a:p>
            <a:p>
              <a:r>
                <a:rPr lang="en-CA" sz="1200" b="1" dirty="0"/>
                <a:t>Uses cellular machinery to replicate</a:t>
              </a:r>
            </a:p>
            <a:p>
              <a:endParaRPr lang="en-CA" sz="1200" b="1" dirty="0"/>
            </a:p>
            <a:p>
              <a:endParaRPr lang="en-CA" sz="1200" b="1" dirty="0"/>
            </a:p>
            <a:p>
              <a:r>
                <a:rPr lang="en-CA" sz="1200" b="1" dirty="0"/>
                <a:t>Ruptures host cell and releases virus to the alveolus</a:t>
              </a:r>
            </a:p>
            <a:p>
              <a:endParaRPr lang="en-CA" sz="1200" b="1" dirty="0"/>
            </a:p>
            <a:p>
              <a:endParaRPr lang="en-CA" sz="1200" b="1" dirty="0"/>
            </a:p>
            <a:p>
              <a:pPr marL="171450" indent="-171450">
                <a:buFont typeface="Arial" panose="020B0604020202020204" pitchFamily="34" charset="0"/>
                <a:buChar char="•"/>
              </a:pPr>
              <a:r>
                <a:rPr lang="en-CA" sz="1200" b="1" dirty="0"/>
                <a:t>Immune response triggered</a:t>
              </a:r>
            </a:p>
            <a:p>
              <a:pPr marL="171450" indent="-171450">
                <a:buFont typeface="Arial" panose="020B0604020202020204" pitchFamily="34" charset="0"/>
                <a:buChar char="•"/>
              </a:pPr>
              <a:r>
                <a:rPr lang="en-CA" sz="1200" b="1" dirty="0"/>
                <a:t>Virus attacks neighboring type II cells</a:t>
              </a:r>
            </a:p>
            <a:p>
              <a:pPr marL="171450" indent="-171450">
                <a:buFont typeface="Arial" panose="020B0604020202020204" pitchFamily="34" charset="0"/>
                <a:buChar char="•"/>
              </a:pPr>
              <a:r>
                <a:rPr lang="en-CA" sz="1200" b="1" dirty="0"/>
                <a:t>Virus present in respiratory droplets/secretions</a:t>
              </a:r>
            </a:p>
            <a:p>
              <a:pPr marL="171450" indent="-171450">
                <a:buFont typeface="Arial" panose="020B0604020202020204" pitchFamily="34" charset="0"/>
                <a:buChar char="•"/>
              </a:pPr>
              <a:endParaRPr lang="en-CA" sz="1200" b="1" dirty="0"/>
            </a:p>
            <a:p>
              <a:endParaRPr lang="en-CA" sz="1200" b="1" dirty="0"/>
            </a:p>
          </p:txBody>
        </p:sp>
        <p:cxnSp>
          <p:nvCxnSpPr>
            <p:cNvPr id="10" name="Straight Arrow Connector 9"/>
            <p:cNvCxnSpPr/>
            <p:nvPr/>
          </p:nvCxnSpPr>
          <p:spPr>
            <a:xfrm flipH="1">
              <a:off x="9755292" y="661823"/>
              <a:ext cx="6774" cy="30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755292" y="1198044"/>
              <a:ext cx="6774" cy="30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755292" y="1772354"/>
              <a:ext cx="6774" cy="304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1285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33" y="1286524"/>
            <a:ext cx="11474823" cy="4940648"/>
          </a:xfrm>
          <a:prstGeom prst="rect">
            <a:avLst/>
          </a:prstGeom>
        </p:spPr>
        <p:txBody>
          <a:bodyPr wrap="square">
            <a:spAutoFit/>
          </a:bodyPr>
          <a:lstStyle/>
          <a:p>
            <a:pPr algn="just">
              <a:lnSpc>
                <a:spcPct val="107000"/>
              </a:lnSpc>
              <a:spcAft>
                <a:spcPts val="800"/>
              </a:spcAft>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WHEN TRANSPORTING TO MBU: COVID +/PUI: mother to wear mask, baby in an </a:t>
            </a:r>
            <a:r>
              <a:rPr lang="en-CA" b="1" dirty="0" err="1">
                <a:latin typeface="Calibri" panose="020F0502020204030204" pitchFamily="34" charset="0"/>
                <a:ea typeface="Calibri" panose="020F0502020204030204" pitchFamily="34" charset="0"/>
                <a:cs typeface="Calibri" panose="020F0502020204030204" pitchFamily="34" charset="0"/>
              </a:rPr>
              <a:t>isolette</a:t>
            </a:r>
            <a:endParaRPr lang="en-CA" b="1"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Supportive care: oxygen, anti-pyrexia medication </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No relapse of symptoms was found after delivery</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Consider alternative choice to NSAID  post-partum pain management </a:t>
            </a:r>
          </a:p>
          <a:p>
            <a:pPr marL="342900" lvl="0" indent="-342900" algn="just">
              <a:lnSpc>
                <a:spcPct val="107000"/>
              </a:lnSpc>
              <a:spcAft>
                <a:spcPts val="0"/>
              </a:spcAft>
              <a:buFont typeface="Calibri" panose="020F0502020204030204" pitchFamily="34" charset="0"/>
              <a:buChar char="-"/>
            </a:pPr>
            <a:r>
              <a:rPr lang="en-CA" b="1" dirty="0" err="1">
                <a:latin typeface="Calibri" panose="020F0502020204030204" pitchFamily="34" charset="0"/>
                <a:ea typeface="Calibri" panose="020F0502020204030204" pitchFamily="34" charset="0"/>
                <a:cs typeface="Calibri" panose="020F0502020204030204" pitchFamily="34" charset="0"/>
              </a:rPr>
              <a:t>Thromboporphylaxis</a:t>
            </a:r>
            <a:r>
              <a:rPr lang="en-CA" b="1" dirty="0">
                <a:latin typeface="Calibri" panose="020F0502020204030204" pitchFamily="34" charset="0"/>
                <a:ea typeface="Calibri" panose="020F0502020204030204" pitchFamily="34" charset="0"/>
                <a:cs typeface="Calibri" panose="020F0502020204030204" pitchFamily="34" charset="0"/>
              </a:rPr>
              <a:t>:</a:t>
            </a:r>
            <a:r>
              <a:rPr lang="en-CA" dirty="0">
                <a:latin typeface="Calibri" panose="020F0502020204030204" pitchFamily="34" charset="0"/>
                <a:ea typeface="Calibri" panose="020F0502020204030204" pitchFamily="34" charset="0"/>
                <a:cs typeface="Calibri" panose="020F0502020204030204" pitchFamily="34" charset="0"/>
              </a:rPr>
              <a:t> </a:t>
            </a:r>
          </a:p>
          <a:p>
            <a:pPr lvl="1" algn="just">
              <a:lnSpc>
                <a:spcPct val="107000"/>
              </a:lnSpc>
            </a:pPr>
            <a:r>
              <a:rPr lang="en-CA" dirty="0">
                <a:latin typeface="Calibri" panose="020F0502020204030204" pitchFamily="34" charset="0"/>
                <a:ea typeface="Calibri" panose="020F0502020204030204" pitchFamily="34" charset="0"/>
                <a:cs typeface="Calibri" panose="020F0502020204030204" pitchFamily="34" charset="0"/>
              </a:rPr>
              <a:t>- based on OB indications (SOGC 2014 guideline)</a:t>
            </a:r>
          </a:p>
          <a:p>
            <a:pPr lvl="1" algn="just">
              <a:lnSpc>
                <a:spcPct val="107000"/>
              </a:lnSpc>
            </a:pPr>
            <a:r>
              <a:rPr lang="en-CA" dirty="0">
                <a:latin typeface="Calibri" panose="020F0502020204030204" pitchFamily="34" charset="0"/>
                <a:ea typeface="Calibri" panose="020F0502020204030204" pitchFamily="34" charset="0"/>
                <a:cs typeface="Calibri" panose="020F0502020204030204" pitchFamily="34" charset="0"/>
              </a:rPr>
              <a:t>- if no OB indication, recommend if moderate to severe COVID disease</a:t>
            </a:r>
          </a:p>
          <a:p>
            <a:pPr marL="342900" lvl="0" indent="-342900" algn="just">
              <a:lnSpc>
                <a:spcPct val="107000"/>
              </a:lnSpc>
              <a:spcAft>
                <a:spcPts val="0"/>
              </a:spcAft>
              <a:buFont typeface="Calibri" panose="020F050202020403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If admitted for birth without symptoms:</a:t>
            </a:r>
          </a:p>
          <a:p>
            <a:pPr lvl="0" algn="just">
              <a:lnSpc>
                <a:spcPct val="107000"/>
              </a:lnSpc>
              <a:spcAft>
                <a:spcPts val="0"/>
              </a:spcAft>
            </a:pPr>
            <a:r>
              <a:rPr lang="en-CA" dirty="0">
                <a:latin typeface="Calibri" panose="020F0502020204030204" pitchFamily="34" charset="0"/>
                <a:ea typeface="Calibri" panose="020F0502020204030204" pitchFamily="34" charset="0"/>
                <a:cs typeface="Calibri" panose="020F0502020204030204" pitchFamily="34" charset="0"/>
              </a:rPr>
              <a:t>	 monitor for s/s COVID as may develop symptoms during hospitalization</a:t>
            </a:r>
          </a:p>
          <a:p>
            <a:pPr lvl="0" algn="just">
              <a:lnSpc>
                <a:spcPct val="107000"/>
              </a:lnSpc>
              <a:spcAft>
                <a:spcPts val="0"/>
              </a:spcAft>
            </a:pPr>
            <a:r>
              <a:rPr lang="en-CA" dirty="0">
                <a:latin typeface="Calibri" panose="020F0502020204030204" pitchFamily="34" charset="0"/>
                <a:ea typeface="Calibri" panose="020F0502020204030204" pitchFamily="34" charset="0"/>
                <a:cs typeface="Calibri" panose="020F0502020204030204" pitchFamily="34" charset="0"/>
              </a:rPr>
              <a:t>	recall: incubation period mean 5-6d (0-14d)</a:t>
            </a:r>
          </a:p>
          <a:p>
            <a:pPr lvl="0" algn="just">
              <a:lnSpc>
                <a:spcPct val="107000"/>
              </a:lnSpc>
              <a:spcAft>
                <a:spcPts val="0"/>
              </a:spcAft>
            </a:pPr>
            <a:r>
              <a:rPr lang="en-CA" dirty="0">
                <a:latin typeface="Calibri" panose="020F0502020204030204" pitchFamily="34" charset="0"/>
                <a:ea typeface="Calibri" panose="020F0502020204030204" pitchFamily="34" charset="0"/>
                <a:cs typeface="Calibri" panose="020F0502020204030204" pitchFamily="34" charset="0"/>
              </a:rPr>
              <a:t>	new onset respiratory s/s OR fever &gt; 37.8oC. </a:t>
            </a:r>
          </a:p>
          <a:p>
            <a:pPr marL="342900" lvl="0" indent="-342900" algn="just">
              <a:lnSpc>
                <a:spcPct val="107000"/>
              </a:lnSpc>
              <a:spcAft>
                <a:spcPts val="0"/>
              </a:spcAft>
              <a:buFont typeface="Calibri" panose="020F050202020403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Safe for discharge if clinically well. Instruct to continue to quarantine for 14 days after onset of symptoms</a:t>
            </a:r>
          </a:p>
          <a:p>
            <a:pPr marL="342900" lvl="0" indent="-342900" algn="just">
              <a:lnSpc>
                <a:spcPct val="107000"/>
              </a:lnSpc>
              <a:spcAft>
                <a:spcPts val="80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No need for repeat COVID testing.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00964" y="223858"/>
            <a:ext cx="8632748"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&amp; Postpartum Management: Key Points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12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78" y="385871"/>
            <a:ext cx="9460283"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Key Points for Fever/Symptoms in Post-partum Patient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888" y="1361130"/>
            <a:ext cx="8629094" cy="5016758"/>
          </a:xfrm>
          <a:prstGeom prst="rect">
            <a:avLst/>
          </a:prstGeom>
          <a:noFill/>
        </p:spPr>
        <p:txBody>
          <a:bodyPr wrap="none" rtlCol="0">
            <a:spAutoFit/>
          </a:bodyPr>
          <a:lstStyle/>
          <a:p>
            <a:r>
              <a:rPr lang="en-CA" sz="1600" b="1" dirty="0"/>
              <a:t>ANY PATIENT </a:t>
            </a:r>
            <a:r>
              <a:rPr lang="en-CA" sz="1600" dirty="0"/>
              <a:t>admitted to the Post Partum Unit could develop COVID-19 symptoms/infection</a:t>
            </a:r>
          </a:p>
          <a:p>
            <a:pPr marL="285750" indent="-285750">
              <a:buFontTx/>
              <a:buChar char="-"/>
            </a:pPr>
            <a:endParaRPr lang="en-CA" sz="1600" dirty="0"/>
          </a:p>
          <a:p>
            <a:r>
              <a:rPr lang="en-CA" sz="1600" dirty="0"/>
              <a:t>IF  a COVID screen negative patient develops:	</a:t>
            </a:r>
          </a:p>
          <a:p>
            <a:endParaRPr lang="en-CA" sz="1600" dirty="0"/>
          </a:p>
          <a:p>
            <a:pPr marL="285750" indent="-285750">
              <a:buFontTx/>
              <a:buChar char="-"/>
            </a:pPr>
            <a:r>
              <a:rPr lang="en-CA" sz="1600" dirty="0"/>
              <a:t>Temperature &gt;37.8</a:t>
            </a:r>
            <a:r>
              <a:rPr lang="en-CA" sz="1600" baseline="30000" dirty="0"/>
              <a:t>o</a:t>
            </a:r>
            <a:r>
              <a:rPr lang="en-CA" sz="1600" dirty="0"/>
              <a:t>C  (most common symptom of COVID) or any other symptoms</a:t>
            </a:r>
          </a:p>
          <a:p>
            <a:pPr marL="285750" indent="-285750">
              <a:buFontTx/>
              <a:buChar char="-"/>
            </a:pPr>
            <a:endParaRPr lang="en-CA" sz="1600" dirty="0"/>
          </a:p>
          <a:p>
            <a:pPr marL="285750" indent="-285750">
              <a:buFontTx/>
              <a:buChar char="-"/>
            </a:pPr>
            <a:r>
              <a:rPr lang="en-CA" sz="1600" dirty="0"/>
              <a:t>Give 500 cc fluid bolus (takes 30 min)</a:t>
            </a:r>
          </a:p>
          <a:p>
            <a:pPr marL="285750" indent="-285750">
              <a:buFontTx/>
              <a:buChar char="-"/>
            </a:pPr>
            <a:r>
              <a:rPr lang="en-CA" sz="1600" dirty="0"/>
              <a:t>Repeat temperature 30 min after bolus completed</a:t>
            </a:r>
          </a:p>
          <a:p>
            <a:pPr marL="285750" indent="-285750">
              <a:buFontTx/>
              <a:buChar char="-"/>
            </a:pPr>
            <a:r>
              <a:rPr lang="en-CA" sz="1600" dirty="0"/>
              <a:t>If still &gt;37.8</a:t>
            </a:r>
            <a:r>
              <a:rPr lang="en-CA" sz="1600" baseline="30000" dirty="0"/>
              <a:t>o</a:t>
            </a:r>
            <a:r>
              <a:rPr lang="en-CA" sz="1600" dirty="0"/>
              <a:t>  (or any other symptoms) ….</a:t>
            </a:r>
          </a:p>
          <a:p>
            <a:pPr marL="285750" indent="-285750">
              <a:buFontTx/>
              <a:buChar char="-"/>
            </a:pPr>
            <a:endParaRPr lang="en-CA" sz="1600" dirty="0"/>
          </a:p>
          <a:p>
            <a:pPr marL="285750" indent="-285750">
              <a:buFontTx/>
              <a:buChar char="-"/>
            </a:pPr>
            <a:r>
              <a:rPr lang="en-CA" sz="1600" dirty="0"/>
              <a:t>NP swab for COVID-19</a:t>
            </a:r>
          </a:p>
          <a:p>
            <a:pPr marL="285750" indent="-285750">
              <a:buFontTx/>
              <a:buChar char="-"/>
            </a:pPr>
            <a:r>
              <a:rPr lang="en-CA" sz="1600" dirty="0"/>
              <a:t>Initiate Droplet /Contact Precautions</a:t>
            </a:r>
          </a:p>
          <a:p>
            <a:pPr marL="285750" indent="-285750">
              <a:buFontTx/>
              <a:buChar char="-"/>
            </a:pPr>
            <a:r>
              <a:rPr lang="en-CA" sz="1600" dirty="0"/>
              <a:t>Order investigations as appropriate based on symptomatology/ co-morbidity</a:t>
            </a:r>
          </a:p>
          <a:p>
            <a:pPr marL="285750" indent="-285750">
              <a:buFontTx/>
              <a:buChar char="-"/>
            </a:pPr>
            <a:r>
              <a:rPr lang="en-CA" sz="1600" dirty="0"/>
              <a:t>Increase maternal surveillance to vital signs with O2 saturation q4h </a:t>
            </a:r>
          </a:p>
          <a:p>
            <a:pPr marL="285750" indent="-285750">
              <a:buFontTx/>
              <a:buChar char="-"/>
            </a:pPr>
            <a:endParaRPr lang="en-CA" sz="1600" b="1" dirty="0"/>
          </a:p>
          <a:p>
            <a:pPr marL="285750" indent="-285750">
              <a:buFontTx/>
              <a:buChar char="-"/>
            </a:pPr>
            <a:r>
              <a:rPr lang="en-CA" sz="1600" b="1" dirty="0"/>
              <a:t>If NP swab positive, room mate is now a contact- needs Isolation &amp; Droplet/Contact Precautions</a:t>
            </a:r>
          </a:p>
          <a:p>
            <a:pPr marL="285750" indent="-285750">
              <a:buFontTx/>
              <a:buChar char="-"/>
            </a:pPr>
            <a:r>
              <a:rPr lang="en-CA" sz="1600" b="1" dirty="0"/>
              <a:t>If NP swab positive: baby needs NP swab </a:t>
            </a:r>
          </a:p>
          <a:p>
            <a:pPr marL="285750" indent="-285750">
              <a:buFontTx/>
              <a:buChar char="-"/>
            </a:pPr>
            <a:endParaRPr lang="en-CA" sz="1600" dirty="0"/>
          </a:p>
          <a:p>
            <a:endParaRPr lang="en-CA" sz="1600" dirty="0"/>
          </a:p>
          <a:p>
            <a:r>
              <a:rPr lang="en-CA" sz="1600" dirty="0"/>
              <a:t>	</a:t>
            </a:r>
          </a:p>
        </p:txBody>
      </p:sp>
    </p:spTree>
    <p:extLst>
      <p:ext uri="{BB962C8B-B14F-4D97-AF65-F5344CB8AC3E}">
        <p14:creationId xmlns:p14="http://schemas.microsoft.com/office/powerpoint/2010/main" val="404685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507" y="279821"/>
            <a:ext cx="8016362"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Key Points for Newborn to COVID +/PUI mom:</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3313" y="1378838"/>
            <a:ext cx="8393067" cy="4108817"/>
          </a:xfrm>
          <a:prstGeom prst="rect">
            <a:avLst/>
          </a:prstGeom>
          <a:noFill/>
        </p:spPr>
        <p:txBody>
          <a:bodyPr wrap="none" rtlCol="0">
            <a:spAutoFit/>
          </a:bodyPr>
          <a:lstStyle/>
          <a:p>
            <a:pPr marL="342900" indent="-342900">
              <a:lnSpc>
                <a:spcPct val="150000"/>
              </a:lnSpc>
              <a:buAutoNum type="arabicPeriod"/>
            </a:pPr>
            <a:r>
              <a:rPr lang="en-CA" sz="2000" dirty="0"/>
              <a:t>Based on: 	No evidence of virus in cord blood</a:t>
            </a:r>
          </a:p>
          <a:p>
            <a:pPr lvl="1">
              <a:lnSpc>
                <a:spcPct val="150000"/>
              </a:lnSpc>
            </a:pPr>
            <a:r>
              <a:rPr lang="en-CA" sz="2000" dirty="0"/>
              <a:t>		Fetus was exposed to cord blood</a:t>
            </a:r>
          </a:p>
          <a:p>
            <a:pPr lvl="1">
              <a:lnSpc>
                <a:spcPct val="150000"/>
              </a:lnSpc>
            </a:pPr>
            <a:r>
              <a:rPr lang="en-CA" sz="2000" dirty="0"/>
              <a:t>		Limited evidence of vertical transmission</a:t>
            </a:r>
          </a:p>
          <a:p>
            <a:pPr lvl="1">
              <a:lnSpc>
                <a:spcPct val="150000"/>
              </a:lnSpc>
            </a:pPr>
            <a:endParaRPr lang="en-CA" sz="2000" dirty="0"/>
          </a:p>
          <a:p>
            <a:pPr marL="342900" indent="-342900">
              <a:lnSpc>
                <a:spcPct val="150000"/>
              </a:lnSpc>
              <a:buAutoNum type="arabicPeriod"/>
            </a:pPr>
            <a:r>
              <a:rPr lang="en-CA" sz="2000" dirty="0"/>
              <a:t>Support breastfeeding*</a:t>
            </a:r>
          </a:p>
          <a:p>
            <a:pPr marL="342900" indent="-342900">
              <a:lnSpc>
                <a:spcPct val="150000"/>
              </a:lnSpc>
              <a:buAutoNum type="arabicPeriod"/>
            </a:pPr>
            <a:r>
              <a:rPr lang="en-CA" sz="2000" dirty="0"/>
              <a:t>Support skin to skin</a:t>
            </a:r>
          </a:p>
          <a:p>
            <a:pPr marL="342900" indent="-342900">
              <a:lnSpc>
                <a:spcPct val="150000"/>
              </a:lnSpc>
              <a:buAutoNum type="arabicPeriod"/>
            </a:pPr>
            <a:r>
              <a:rPr lang="en-CA" sz="2000" dirty="0"/>
              <a:t>Any direct baby care</a:t>
            </a:r>
          </a:p>
          <a:p>
            <a:pPr>
              <a:lnSpc>
                <a:spcPct val="150000"/>
              </a:lnSpc>
            </a:pPr>
            <a:endParaRPr lang="en-CA" sz="2000" dirty="0"/>
          </a:p>
          <a:p>
            <a:pPr>
              <a:lnSpc>
                <a:spcPct val="150000"/>
              </a:lnSpc>
            </a:pPr>
            <a:r>
              <a:rPr lang="en-CA" sz="1400" dirty="0"/>
              <a:t>* https://www.cps.ca/en/documents/position/breastfeeding-when-mothers-have-suspected-or-proven-covid-19</a:t>
            </a:r>
          </a:p>
        </p:txBody>
      </p:sp>
      <p:sp>
        <p:nvSpPr>
          <p:cNvPr id="7" name="Right Brace 6"/>
          <p:cNvSpPr/>
          <p:nvPr/>
        </p:nvSpPr>
        <p:spPr>
          <a:xfrm>
            <a:off x="3514559" y="3356348"/>
            <a:ext cx="309572" cy="11291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4121120" y="3736254"/>
            <a:ext cx="2993814" cy="369332"/>
          </a:xfrm>
          <a:prstGeom prst="rect">
            <a:avLst/>
          </a:prstGeom>
          <a:noFill/>
        </p:spPr>
        <p:txBody>
          <a:bodyPr wrap="square" rtlCol="0">
            <a:spAutoFit/>
          </a:bodyPr>
          <a:lstStyle/>
          <a:p>
            <a:r>
              <a:rPr lang="en-CA" dirty="0"/>
              <a:t>Mother to wear mask </a:t>
            </a:r>
          </a:p>
        </p:txBody>
      </p:sp>
      <p:sp>
        <p:nvSpPr>
          <p:cNvPr id="2" name="TextBox 1"/>
          <p:cNvSpPr txBox="1"/>
          <p:nvPr/>
        </p:nvSpPr>
        <p:spPr>
          <a:xfrm>
            <a:off x="7520026" y="1922085"/>
            <a:ext cx="3874459" cy="369332"/>
          </a:xfrm>
          <a:prstGeom prst="rect">
            <a:avLst/>
          </a:prstGeom>
          <a:noFill/>
        </p:spPr>
        <p:txBody>
          <a:bodyPr wrap="none" rtlCol="0">
            <a:spAutoFit/>
          </a:bodyPr>
          <a:lstStyle/>
          <a:p>
            <a:r>
              <a:rPr lang="en-CA" b="1" dirty="0"/>
              <a:t>SUPPPORT DELAYED CORD CLAMPING </a:t>
            </a:r>
          </a:p>
        </p:txBody>
      </p:sp>
      <p:sp>
        <p:nvSpPr>
          <p:cNvPr id="9" name="Right Brace 8"/>
          <p:cNvSpPr/>
          <p:nvPr/>
        </p:nvSpPr>
        <p:spPr>
          <a:xfrm>
            <a:off x="6878332" y="1542179"/>
            <a:ext cx="309572" cy="11291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625469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591" y="259717"/>
            <a:ext cx="5269776"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Recovery Algorithm</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1671" y="1482421"/>
            <a:ext cx="10139082" cy="3416320"/>
          </a:xfrm>
          <a:prstGeom prst="rect">
            <a:avLst/>
          </a:prstGeom>
        </p:spPr>
        <p:txBody>
          <a:bodyPr wrap="square">
            <a:spAutoFit/>
          </a:bodyPr>
          <a:lstStyle/>
          <a:p>
            <a:pPr>
              <a:spcAft>
                <a:spcPts val="0"/>
              </a:spcAft>
            </a:pPr>
            <a:r>
              <a:rPr lang="en-CA" b="1" dirty="0">
                <a:solidFill>
                  <a:srgbClr val="000000"/>
                </a:solidFill>
                <a:latin typeface="Calibri" panose="020F0502020204030204" pitchFamily="34" charset="0"/>
                <a:ea typeface="Times New Roman" panose="02020603050405020304" pitchFamily="18" charset="0"/>
              </a:rPr>
              <a:t>1. COVID diagnosis confirmed. Stays as an outpatient. </a:t>
            </a:r>
            <a:r>
              <a:rPr lang="en-CA" dirty="0">
                <a:solidFill>
                  <a:srgbClr val="000000"/>
                </a:solidFill>
                <a:latin typeface="Calibri" panose="020F0502020204030204" pitchFamily="34" charset="0"/>
                <a:ea typeface="Times New Roman" panose="02020603050405020304" pitchFamily="18" charset="0"/>
              </a:rPr>
              <a:t>Performs 14d self-isolation. Now has no symptoms consider COVID recovered. Does not need a swab for "test of cure". Can come back into medical system as COVID recovered/not infectious/negative.</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000000"/>
                </a:solidFill>
                <a:latin typeface="Calibri" panose="020F0502020204030204"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pPr>
              <a:spcAft>
                <a:spcPts val="0"/>
              </a:spcAft>
            </a:pPr>
            <a:r>
              <a:rPr lang="en-CA" b="1" dirty="0">
                <a:solidFill>
                  <a:srgbClr val="000000"/>
                </a:solidFill>
                <a:latin typeface="Calibri" panose="020F0502020204030204" pitchFamily="34" charset="0"/>
                <a:ea typeface="Times New Roman" panose="02020603050405020304" pitchFamily="18" charset="0"/>
              </a:rPr>
              <a:t>2. COVID diagnosis confirmed, admitted for COVID support but then discharged before the 14d completed</a:t>
            </a:r>
            <a:r>
              <a:rPr lang="en-CA" dirty="0">
                <a:solidFill>
                  <a:srgbClr val="000000"/>
                </a:solidFill>
                <a:latin typeface="Calibri" panose="020F0502020204030204" pitchFamily="34" charset="0"/>
                <a:ea typeface="Times New Roman" panose="02020603050405020304" pitchFamily="18" charset="0"/>
              </a:rPr>
              <a:t>. Complete 14d self-isolation. Now has no symptoms, consider COVID recovered. Does not need a swab for "test of cure". Can come back into medical system as COVID recovered/not infectious/negative.</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000000"/>
                </a:solidFill>
                <a:latin typeface="Calibri" panose="020F0502020204030204"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000000"/>
                </a:solidFill>
                <a:latin typeface="Calibri" panose="020F0502020204030204" pitchFamily="34" charset="0"/>
                <a:ea typeface="Times New Roman" panose="02020603050405020304" pitchFamily="18" charset="0"/>
              </a:rPr>
              <a:t>3. </a:t>
            </a:r>
            <a:r>
              <a:rPr lang="en-CA" b="1" dirty="0">
                <a:solidFill>
                  <a:srgbClr val="000000"/>
                </a:solidFill>
                <a:latin typeface="Calibri" panose="020F0502020204030204" pitchFamily="34" charset="0"/>
                <a:ea typeface="Times New Roman" panose="02020603050405020304" pitchFamily="18" charset="0"/>
              </a:rPr>
              <a:t> COVID diagnosis confirmed, admitted for COVID support and/or OB indication and is NOT discharged. </a:t>
            </a:r>
            <a:r>
              <a:rPr lang="en-CA" dirty="0">
                <a:solidFill>
                  <a:srgbClr val="000000"/>
                </a:solidFill>
                <a:latin typeface="Calibri" panose="020F0502020204030204" pitchFamily="34" charset="0"/>
                <a:ea typeface="Times New Roman" panose="02020603050405020304" pitchFamily="18" charset="0"/>
              </a:rPr>
              <a:t>At day 14 and with no symptoms we should perform 2 sets of NP swabs separated by 24h- both need to be negative and then she will be clear and released from droplet precaution (as per IPAC at MSH)  Then she will be treated by us as COVID recovered/not infectious/negative. </a:t>
            </a:r>
            <a:endParaRPr lang="en-CA"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9953" y="5100935"/>
            <a:ext cx="10766612" cy="923330"/>
          </a:xfrm>
          <a:prstGeom prst="rect">
            <a:avLst/>
          </a:prstGeom>
        </p:spPr>
        <p:txBody>
          <a:bodyPr wrap="square">
            <a:spAutoFit/>
          </a:bodyPr>
          <a:lstStyle/>
          <a:p>
            <a:endParaRPr lang="en-CA" dirty="0"/>
          </a:p>
          <a:p>
            <a:endParaRPr lang="en-CA" dirty="0"/>
          </a:p>
          <a:p>
            <a:r>
              <a:rPr lang="en-CA" b="1" dirty="0"/>
              <a:t>*** If still antepartum: </a:t>
            </a:r>
            <a:r>
              <a:rPr lang="en-CA" dirty="0"/>
              <a:t>	Ongoing fetal surveillance within 14d of discharge: BPP with Doppler and EFW</a:t>
            </a:r>
          </a:p>
        </p:txBody>
      </p:sp>
    </p:spTree>
    <p:extLst>
      <p:ext uri="{BB962C8B-B14F-4D97-AF65-F5344CB8AC3E}">
        <p14:creationId xmlns:p14="http://schemas.microsoft.com/office/powerpoint/2010/main" val="3313513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869" y="260822"/>
            <a:ext cx="6493124"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Having a baby after COVID infection !</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7869" y="1394378"/>
            <a:ext cx="10823169" cy="3639458"/>
          </a:xfrm>
          <a:prstGeom prst="rect">
            <a:avLst/>
          </a:prstGeom>
        </p:spPr>
        <p:txBody>
          <a:bodyPr wrap="square">
            <a:spAutoFit/>
          </a:bodyPr>
          <a:lstStyle/>
          <a:p>
            <a:r>
              <a:rPr lang="en-US" b="1" dirty="0"/>
              <a:t>In the current state:</a:t>
            </a:r>
          </a:p>
          <a:p>
            <a:pPr marL="342900" indent="-342900">
              <a:lnSpc>
                <a:spcPts val="2100"/>
              </a:lnSpc>
              <a:buAutoNum type="arabicPeriod"/>
            </a:pPr>
            <a:r>
              <a:rPr lang="en-US" dirty="0"/>
              <a:t>Screening at hospital entry</a:t>
            </a:r>
          </a:p>
          <a:p>
            <a:pPr marL="342900" indent="-342900">
              <a:lnSpc>
                <a:spcPts val="2100"/>
              </a:lnSpc>
              <a:buAutoNum type="arabicPeriod"/>
            </a:pPr>
            <a:r>
              <a:rPr lang="en-US" dirty="0"/>
              <a:t>Screened with maternal temp in OB triage / labor</a:t>
            </a:r>
          </a:p>
          <a:p>
            <a:pPr marL="342900" indent="-342900">
              <a:lnSpc>
                <a:spcPts val="2100"/>
              </a:lnSpc>
              <a:buAutoNum type="arabicPeriod"/>
            </a:pPr>
            <a:r>
              <a:rPr lang="en-US" dirty="0"/>
              <a:t>Treat as any screen negative patient</a:t>
            </a:r>
          </a:p>
          <a:p>
            <a:pPr marL="342900" indent="-342900">
              <a:lnSpc>
                <a:spcPts val="2100"/>
              </a:lnSpc>
              <a:buAutoNum type="arabicPeriod"/>
            </a:pPr>
            <a:r>
              <a:rPr lang="en-US" dirty="0"/>
              <a:t>No “special precautions” for Labor &amp; Delivery unless indicated by screening </a:t>
            </a:r>
          </a:p>
          <a:p>
            <a:pPr>
              <a:lnSpc>
                <a:spcPts val="2100"/>
              </a:lnSpc>
            </a:pPr>
            <a:r>
              <a:rPr lang="en-US" dirty="0"/>
              <a:t>5.   Use universal precautions with the delivery:</a:t>
            </a:r>
          </a:p>
          <a:p>
            <a:endParaRPr lang="en-US" dirty="0"/>
          </a:p>
          <a:p>
            <a:r>
              <a:rPr lang="en-US" b="1" dirty="0"/>
              <a:t>OB provider</a:t>
            </a:r>
            <a:r>
              <a:rPr lang="en-US" dirty="0"/>
              <a:t>: surgical mask, hat, eye protection, gloves and gown, shoe covers</a:t>
            </a:r>
          </a:p>
          <a:p>
            <a:r>
              <a:rPr lang="en-US" b="1" dirty="0"/>
              <a:t>Anesthesia: </a:t>
            </a:r>
            <a:r>
              <a:rPr lang="en-US" dirty="0"/>
              <a:t>surgical mask, eye protection, gloves, gown and N95 mask if she requires intubation</a:t>
            </a:r>
          </a:p>
          <a:p>
            <a:r>
              <a:rPr lang="en-US" b="1" dirty="0"/>
              <a:t>RN</a:t>
            </a:r>
            <a:r>
              <a:rPr lang="en-US" dirty="0"/>
              <a:t>:  surgical mask, hat, eye protection, gloves and gown, shoe covers</a:t>
            </a:r>
          </a:p>
          <a:p>
            <a:endParaRPr lang="en-US" dirty="0"/>
          </a:p>
          <a:p>
            <a:pPr>
              <a:lnSpc>
                <a:spcPts val="2100"/>
              </a:lnSpc>
            </a:pPr>
            <a:r>
              <a:rPr lang="en-US" dirty="0"/>
              <a:t>6. Baby will NOT have an NP swab. </a:t>
            </a:r>
          </a:p>
          <a:p>
            <a:pPr>
              <a:lnSpc>
                <a:spcPts val="2100"/>
              </a:lnSpc>
            </a:pPr>
            <a:r>
              <a:rPr lang="en-US" dirty="0"/>
              <a:t>7. Mother &amp; partner will NOT mask when having contact with baby (Skin to skin, BF...).</a:t>
            </a:r>
          </a:p>
        </p:txBody>
      </p:sp>
    </p:spTree>
    <p:extLst>
      <p:ext uri="{BB962C8B-B14F-4D97-AF65-F5344CB8AC3E}">
        <p14:creationId xmlns:p14="http://schemas.microsoft.com/office/powerpoint/2010/main" val="357329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916" y="378579"/>
            <a:ext cx="10147009" cy="59593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&amp; Pregnancy Key Points for Patient Counselling:</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93313" y="1130785"/>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761" y="1450315"/>
            <a:ext cx="11349531" cy="4619854"/>
          </a:xfrm>
          <a:prstGeom prst="rect">
            <a:avLst/>
          </a:prstGeom>
          <a:noFill/>
        </p:spPr>
        <p:txBody>
          <a:bodyPr wrap="square" rtlCol="0">
            <a:spAutoFit/>
          </a:bodyPr>
          <a:lstStyle/>
          <a:p>
            <a:pPr algn="just">
              <a:lnSpc>
                <a:spcPct val="150000"/>
              </a:lnSpc>
            </a:pPr>
            <a:r>
              <a:rPr lang="en-CA" dirty="0">
                <a:latin typeface="Calibri" panose="020F0502020204030204" pitchFamily="34" charset="0"/>
                <a:ea typeface="Calibri" panose="020F0502020204030204" pitchFamily="34" charset="0"/>
                <a:cs typeface="Calibri" panose="020F0502020204030204" pitchFamily="34" charset="0"/>
              </a:rPr>
              <a:t>-     Pregnant patients affected by COVID-19 make full recovery</a:t>
            </a: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15-20% develop a moderate to severe illness (2 case reports of maternal death; social media reports …)</a:t>
            </a: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No data to suggest increased risk of T1/T2 SA or teratogenicity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Limited evidence suggest vertical transmission is possible: to date babies born to COVID + moms have been well</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Limited evidence suggests no increased risk of spontaneous preterm birth (labor)</a:t>
            </a: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Several cases of </a:t>
            </a:r>
            <a:r>
              <a:rPr lang="en-CA" u="sng" dirty="0">
                <a:latin typeface="Calibri" panose="020F0502020204030204" pitchFamily="34" charset="0"/>
                <a:ea typeface="Calibri" panose="020F0502020204030204" pitchFamily="34" charset="0"/>
                <a:cs typeface="Calibri" panose="020F0502020204030204" pitchFamily="34" charset="0"/>
              </a:rPr>
              <a:t>preterm birth</a:t>
            </a:r>
            <a:r>
              <a:rPr lang="en-CA" dirty="0">
                <a:latin typeface="Calibri" panose="020F0502020204030204" pitchFamily="34" charset="0"/>
                <a:ea typeface="Calibri" panose="020F0502020204030204" pitchFamily="34" charset="0"/>
                <a:cs typeface="Calibri" panose="020F0502020204030204" pitchFamily="34" charset="0"/>
              </a:rPr>
              <a:t>:  indicated for maternal health concerns </a:t>
            </a:r>
            <a:r>
              <a:rPr lang="en-CA" u="sng" dirty="0">
                <a:latin typeface="Calibri" panose="020F0502020204030204" pitchFamily="34" charset="0"/>
                <a:ea typeface="Calibri" panose="020F0502020204030204" pitchFamily="34" charset="0"/>
                <a:cs typeface="Calibri" panose="020F0502020204030204" pitchFamily="34" charset="0"/>
              </a:rPr>
              <a:t>OR</a:t>
            </a:r>
            <a:r>
              <a:rPr lang="en-CA" dirty="0">
                <a:latin typeface="Calibri" panose="020F0502020204030204" pitchFamily="34" charset="0"/>
                <a:ea typeface="Calibri" panose="020F0502020204030204" pitchFamily="34" charset="0"/>
                <a:cs typeface="Calibri" panose="020F0502020204030204" pitchFamily="34" charset="0"/>
              </a:rPr>
              <a:t> fetal health concerns.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No data to suggest increased risk of IUFD</a:t>
            </a: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Based on data from SARS and MERS and other respiratory infection in pregnancy:</a:t>
            </a:r>
          </a:p>
          <a:p>
            <a:pPr algn="just">
              <a:lnSpc>
                <a:spcPct val="150000"/>
              </a:lnSpc>
            </a:pPr>
            <a:r>
              <a:rPr lang="en-CA" dirty="0">
                <a:latin typeface="Calibri" panose="020F0502020204030204" pitchFamily="34" charset="0"/>
                <a:ea typeface="Calibri" panose="020F0502020204030204" pitchFamily="34" charset="0"/>
                <a:cs typeface="Calibri" panose="020F0502020204030204" pitchFamily="34" charset="0"/>
              </a:rPr>
              <a:t>	- minimal effect on long-term fetal growth/wellbeing</a:t>
            </a:r>
          </a:p>
          <a:p>
            <a:pPr algn="just">
              <a:lnSpc>
                <a:spcPct val="150000"/>
              </a:lnSpc>
            </a:pPr>
            <a:r>
              <a:rPr lang="en-CA" dirty="0">
                <a:latin typeface="Calibri" panose="020F0502020204030204" pitchFamily="34" charset="0"/>
                <a:ea typeface="Calibri" panose="020F0502020204030204" pitchFamily="34" charset="0"/>
                <a:cs typeface="Calibri" panose="020F0502020204030204" pitchFamily="34" charset="0"/>
              </a:rPr>
              <a:t>	- suggest F/U OB scan once recovered</a:t>
            </a:r>
          </a:p>
          <a:p>
            <a:pPr marL="457200">
              <a:lnSpc>
                <a:spcPct val="150000"/>
              </a:lnSpc>
              <a:spcAft>
                <a:spcPts val="800"/>
              </a:spcAft>
            </a:pPr>
            <a:r>
              <a:rPr lang="en-CA"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924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46333" y="2558938"/>
            <a:ext cx="4949951" cy="1661993"/>
          </a:xfrm>
          <a:prstGeom prst="rect">
            <a:avLst/>
          </a:prstGeom>
        </p:spPr>
        <p:txBody>
          <a:bodyPr wrap="square">
            <a:spAutoFit/>
          </a:bodyPr>
          <a:lstStyle/>
          <a:p>
            <a:pPr marL="241300" indent="-228600">
              <a:lnSpc>
                <a:spcPct val="100000"/>
              </a:lnSpc>
              <a:buClr>
                <a:srgbClr val="C00000"/>
              </a:buClr>
              <a:buFont typeface="Arial"/>
              <a:buChar char="•"/>
              <a:tabLst>
                <a:tab pos="241300" algn="l"/>
              </a:tabLst>
            </a:pPr>
            <a:r>
              <a:rPr lang="en-CA" b="1" spc="-15" dirty="0">
                <a:solidFill>
                  <a:srgbClr val="C00000"/>
                </a:solidFill>
                <a:cs typeface="Calibri"/>
              </a:rPr>
              <a:t>P</a:t>
            </a:r>
            <a:r>
              <a:rPr lang="en-CA" b="1" spc="-20" dirty="0">
                <a:solidFill>
                  <a:srgbClr val="C00000"/>
                </a:solidFill>
                <a:cs typeface="Calibri"/>
              </a:rPr>
              <a:t>r</a:t>
            </a:r>
            <a:r>
              <a:rPr lang="en-CA" b="1" spc="-10" dirty="0">
                <a:solidFill>
                  <a:srgbClr val="C00000"/>
                </a:solidFill>
                <a:cs typeface="Calibri"/>
              </a:rPr>
              <a:t>i</a:t>
            </a:r>
            <a:r>
              <a:rPr lang="en-CA" b="1" spc="-35" dirty="0">
                <a:solidFill>
                  <a:srgbClr val="C00000"/>
                </a:solidFill>
                <a:cs typeface="Calibri"/>
              </a:rPr>
              <a:t>m</a:t>
            </a:r>
            <a:r>
              <a:rPr lang="en-CA" b="1" spc="-10" dirty="0">
                <a:solidFill>
                  <a:srgbClr val="C00000"/>
                </a:solidFill>
                <a:cs typeface="Calibri"/>
              </a:rPr>
              <a:t>ari</a:t>
            </a:r>
            <a:r>
              <a:rPr lang="en-CA" b="1" spc="-20" dirty="0">
                <a:solidFill>
                  <a:srgbClr val="C00000"/>
                </a:solidFill>
                <a:cs typeface="Calibri"/>
              </a:rPr>
              <a:t>l</a:t>
            </a:r>
            <a:r>
              <a:rPr lang="en-CA" b="1" spc="-15" dirty="0">
                <a:solidFill>
                  <a:srgbClr val="C00000"/>
                </a:solidFill>
                <a:cs typeface="Calibri"/>
              </a:rPr>
              <a:t>y</a:t>
            </a:r>
            <a:r>
              <a:rPr lang="en-CA" b="1" spc="15" dirty="0">
                <a:solidFill>
                  <a:srgbClr val="C00000"/>
                </a:solidFill>
                <a:cs typeface="Calibri"/>
              </a:rPr>
              <a:t> </a:t>
            </a:r>
            <a:r>
              <a:rPr lang="en-CA" b="1" spc="-10" dirty="0">
                <a:solidFill>
                  <a:srgbClr val="C00000"/>
                </a:solidFill>
                <a:cs typeface="Calibri"/>
              </a:rPr>
              <a:t>la</a:t>
            </a:r>
            <a:r>
              <a:rPr lang="en-CA" b="1" spc="-55" dirty="0">
                <a:solidFill>
                  <a:srgbClr val="C00000"/>
                </a:solidFill>
                <a:cs typeface="Calibri"/>
              </a:rPr>
              <a:t>r</a:t>
            </a:r>
            <a:r>
              <a:rPr lang="en-CA" b="1" spc="-35" dirty="0">
                <a:solidFill>
                  <a:srgbClr val="C00000"/>
                </a:solidFill>
                <a:cs typeface="Calibri"/>
              </a:rPr>
              <a:t>g</a:t>
            </a:r>
            <a:r>
              <a:rPr lang="en-CA" b="1" spc="-15" dirty="0">
                <a:solidFill>
                  <a:srgbClr val="C00000"/>
                </a:solidFill>
                <a:cs typeface="Calibri"/>
              </a:rPr>
              <a:t>e</a:t>
            </a:r>
            <a:r>
              <a:rPr lang="en-CA" b="1" dirty="0">
                <a:solidFill>
                  <a:srgbClr val="C00000"/>
                </a:solidFill>
                <a:cs typeface="Calibri"/>
              </a:rPr>
              <a:t> </a:t>
            </a:r>
            <a:r>
              <a:rPr lang="en-CA" b="1" spc="-30" dirty="0">
                <a:solidFill>
                  <a:srgbClr val="C00000"/>
                </a:solidFill>
                <a:cs typeface="Calibri"/>
              </a:rPr>
              <a:t>d</a:t>
            </a:r>
            <a:r>
              <a:rPr lang="en-CA" b="1" spc="-65" dirty="0">
                <a:solidFill>
                  <a:srgbClr val="C00000"/>
                </a:solidFill>
                <a:cs typeface="Calibri"/>
              </a:rPr>
              <a:t>r</a:t>
            </a:r>
            <a:r>
              <a:rPr lang="en-CA" b="1" spc="-20" dirty="0">
                <a:solidFill>
                  <a:srgbClr val="C00000"/>
                </a:solidFill>
                <a:cs typeface="Calibri"/>
              </a:rPr>
              <a:t>opl</a:t>
            </a:r>
            <a:r>
              <a:rPr lang="en-CA" b="1" spc="-25" dirty="0">
                <a:solidFill>
                  <a:srgbClr val="C00000"/>
                </a:solidFill>
                <a:cs typeface="Calibri"/>
              </a:rPr>
              <a:t>e</a:t>
            </a:r>
            <a:r>
              <a:rPr lang="en-CA" b="1" spc="-10" dirty="0">
                <a:solidFill>
                  <a:srgbClr val="C00000"/>
                </a:solidFill>
                <a:cs typeface="Calibri"/>
              </a:rPr>
              <a:t>t</a:t>
            </a:r>
            <a:r>
              <a:rPr lang="en-CA" b="1" spc="20" dirty="0">
                <a:solidFill>
                  <a:srgbClr val="C00000"/>
                </a:solidFill>
                <a:cs typeface="Calibri"/>
              </a:rPr>
              <a:t> </a:t>
            </a:r>
            <a:r>
              <a:rPr lang="en-CA" b="1" spc="-20" dirty="0">
                <a:solidFill>
                  <a:srgbClr val="C00000"/>
                </a:solidFill>
                <a:cs typeface="Calibri"/>
              </a:rPr>
              <a:t>sp</a:t>
            </a:r>
            <a:r>
              <a:rPr lang="en-CA" b="1" spc="-55" dirty="0">
                <a:solidFill>
                  <a:srgbClr val="C00000"/>
                </a:solidFill>
                <a:cs typeface="Calibri"/>
              </a:rPr>
              <a:t>r</a:t>
            </a:r>
            <a:r>
              <a:rPr lang="en-CA" b="1" spc="-15" dirty="0">
                <a:solidFill>
                  <a:srgbClr val="C00000"/>
                </a:solidFill>
                <a:cs typeface="Calibri"/>
              </a:rPr>
              <a:t>ead</a:t>
            </a:r>
            <a:r>
              <a:rPr lang="en-CA" b="1" spc="25" dirty="0">
                <a:solidFill>
                  <a:srgbClr val="C00000"/>
                </a:solidFill>
                <a:cs typeface="Calibri"/>
              </a:rPr>
              <a:t> </a:t>
            </a:r>
            <a:endParaRPr lang="en-CA" b="1" baseline="25525" dirty="0">
              <a:cs typeface="Calibri"/>
            </a:endParaRPr>
          </a:p>
          <a:p>
            <a:pPr marL="698500" lvl="1" indent="-228600">
              <a:lnSpc>
                <a:spcPct val="100000"/>
              </a:lnSpc>
              <a:spcBef>
                <a:spcPts val="490"/>
              </a:spcBef>
              <a:buFont typeface="Arial"/>
              <a:buChar char="•"/>
              <a:tabLst>
                <a:tab pos="698500" algn="l"/>
              </a:tabLst>
            </a:pPr>
            <a:r>
              <a:rPr lang="en-CA" b="1" spc="-70" dirty="0">
                <a:cs typeface="Calibri"/>
              </a:rPr>
              <a:t>Limited to respiratory droplets as no viremia</a:t>
            </a:r>
            <a:endParaRPr lang="en-CA" b="1" dirty="0">
              <a:cs typeface="Calibri"/>
            </a:endParaRPr>
          </a:p>
          <a:p>
            <a:pPr marL="241300" indent="-228600">
              <a:lnSpc>
                <a:spcPct val="100000"/>
              </a:lnSpc>
              <a:spcBef>
                <a:spcPts val="2130"/>
              </a:spcBef>
              <a:buClr>
                <a:srgbClr val="C00000"/>
              </a:buClr>
              <a:buFont typeface="Arial"/>
              <a:buChar char="•"/>
              <a:tabLst>
                <a:tab pos="241300" algn="l"/>
              </a:tabLst>
            </a:pPr>
            <a:r>
              <a:rPr lang="en-CA" b="1" spc="-20" dirty="0">
                <a:solidFill>
                  <a:srgbClr val="C00000"/>
                </a:solidFill>
                <a:cs typeface="Calibri"/>
              </a:rPr>
              <a:t>Th</a:t>
            </a:r>
            <a:r>
              <a:rPr lang="en-CA" b="1" spc="-15" dirty="0">
                <a:solidFill>
                  <a:srgbClr val="C00000"/>
                </a:solidFill>
                <a:cs typeface="Calibri"/>
              </a:rPr>
              <a:t>e</a:t>
            </a:r>
            <a:r>
              <a:rPr lang="en-CA" b="1" spc="5" dirty="0">
                <a:solidFill>
                  <a:srgbClr val="C00000"/>
                </a:solidFill>
                <a:cs typeface="Calibri"/>
              </a:rPr>
              <a:t> </a:t>
            </a:r>
            <a:r>
              <a:rPr lang="en-CA" b="1" spc="-20" dirty="0">
                <a:solidFill>
                  <a:srgbClr val="C00000"/>
                </a:solidFill>
                <a:cs typeface="Calibri"/>
              </a:rPr>
              <a:t>mean</a:t>
            </a:r>
            <a:r>
              <a:rPr lang="en-CA" b="1" spc="5" dirty="0">
                <a:solidFill>
                  <a:srgbClr val="C00000"/>
                </a:solidFill>
                <a:cs typeface="Calibri"/>
              </a:rPr>
              <a:t> </a:t>
            </a:r>
            <a:r>
              <a:rPr lang="en-CA" b="1" spc="-10" dirty="0">
                <a:solidFill>
                  <a:srgbClr val="C00000"/>
                </a:solidFill>
                <a:cs typeface="Calibri"/>
              </a:rPr>
              <a:t>i</a:t>
            </a:r>
            <a:r>
              <a:rPr lang="en-CA" b="1" spc="-30" dirty="0">
                <a:solidFill>
                  <a:srgbClr val="C00000"/>
                </a:solidFill>
                <a:cs typeface="Calibri"/>
              </a:rPr>
              <a:t>n</a:t>
            </a:r>
            <a:r>
              <a:rPr lang="en-CA" b="1" spc="-15" dirty="0">
                <a:solidFill>
                  <a:srgbClr val="C00000"/>
                </a:solidFill>
                <a:cs typeface="Calibri"/>
              </a:rPr>
              <a:t>cub</a:t>
            </a:r>
            <a:r>
              <a:rPr lang="en-CA" b="1" spc="-45" dirty="0">
                <a:solidFill>
                  <a:srgbClr val="C00000"/>
                </a:solidFill>
                <a:cs typeface="Calibri"/>
              </a:rPr>
              <a:t>a</a:t>
            </a:r>
            <a:r>
              <a:rPr lang="en-CA" b="1" spc="-15" dirty="0">
                <a:solidFill>
                  <a:srgbClr val="C00000"/>
                </a:solidFill>
                <a:cs typeface="Calibri"/>
              </a:rPr>
              <a:t>tion</a:t>
            </a:r>
            <a:r>
              <a:rPr lang="en-CA" b="1" spc="25" dirty="0">
                <a:solidFill>
                  <a:srgbClr val="C00000"/>
                </a:solidFill>
                <a:cs typeface="Calibri"/>
              </a:rPr>
              <a:t> </a:t>
            </a:r>
            <a:r>
              <a:rPr lang="en-CA" b="1" spc="-20" dirty="0">
                <a:solidFill>
                  <a:srgbClr val="C00000"/>
                </a:solidFill>
                <a:cs typeface="Calibri"/>
              </a:rPr>
              <a:t>perio</a:t>
            </a:r>
            <a:r>
              <a:rPr lang="en-CA" b="1" spc="-15" dirty="0">
                <a:solidFill>
                  <a:srgbClr val="C00000"/>
                </a:solidFill>
                <a:cs typeface="Calibri"/>
              </a:rPr>
              <a:t>d</a:t>
            </a:r>
            <a:r>
              <a:rPr lang="en-CA" b="1" spc="20" dirty="0">
                <a:solidFill>
                  <a:srgbClr val="C00000"/>
                </a:solidFill>
                <a:cs typeface="Calibri"/>
              </a:rPr>
              <a:t> </a:t>
            </a:r>
            <a:r>
              <a:rPr lang="en-CA" b="1" spc="-15" dirty="0">
                <a:solidFill>
                  <a:srgbClr val="C00000"/>
                </a:solidFill>
                <a:cs typeface="Calibri"/>
              </a:rPr>
              <a:t>=</a:t>
            </a:r>
            <a:r>
              <a:rPr lang="en-CA" b="1" spc="10" dirty="0">
                <a:solidFill>
                  <a:srgbClr val="C00000"/>
                </a:solidFill>
                <a:cs typeface="Calibri"/>
              </a:rPr>
              <a:t> </a:t>
            </a:r>
            <a:r>
              <a:rPr lang="en-CA" b="1" spc="-15" dirty="0">
                <a:solidFill>
                  <a:srgbClr val="C00000"/>
                </a:solidFill>
                <a:cs typeface="Calibri"/>
              </a:rPr>
              <a:t>5.2</a:t>
            </a:r>
            <a:r>
              <a:rPr lang="en-CA" b="1" spc="20" dirty="0">
                <a:solidFill>
                  <a:srgbClr val="C00000"/>
                </a:solidFill>
                <a:cs typeface="Calibri"/>
              </a:rPr>
              <a:t> </a:t>
            </a:r>
            <a:r>
              <a:rPr lang="en-CA" b="1" spc="-20" dirty="0">
                <a:solidFill>
                  <a:srgbClr val="C00000"/>
                </a:solidFill>
                <a:cs typeface="Calibri"/>
              </a:rPr>
              <a:t>d</a:t>
            </a:r>
            <a:r>
              <a:rPr lang="en-CA" b="1" spc="-65" dirty="0">
                <a:solidFill>
                  <a:srgbClr val="C00000"/>
                </a:solidFill>
                <a:cs typeface="Calibri"/>
              </a:rPr>
              <a:t>a</a:t>
            </a:r>
            <a:r>
              <a:rPr lang="en-CA" b="1" spc="-45" dirty="0">
                <a:solidFill>
                  <a:srgbClr val="C00000"/>
                </a:solidFill>
                <a:cs typeface="Calibri"/>
              </a:rPr>
              <a:t>y</a:t>
            </a:r>
            <a:r>
              <a:rPr lang="en-CA" b="1" spc="-15" dirty="0">
                <a:solidFill>
                  <a:srgbClr val="C00000"/>
                </a:solidFill>
                <a:cs typeface="Calibri"/>
              </a:rPr>
              <a:t>s</a:t>
            </a:r>
            <a:endParaRPr lang="en-CA" b="1" baseline="25525" dirty="0">
              <a:solidFill>
                <a:srgbClr val="C00000"/>
              </a:solidFill>
              <a:cs typeface="Calibri"/>
            </a:endParaRPr>
          </a:p>
          <a:p>
            <a:pPr marL="698500" lvl="1" indent="-228600">
              <a:lnSpc>
                <a:spcPct val="100000"/>
              </a:lnSpc>
              <a:spcBef>
                <a:spcPts val="1045"/>
              </a:spcBef>
              <a:buFont typeface="Arial"/>
              <a:buChar char="•"/>
              <a:tabLst>
                <a:tab pos="698500" algn="l"/>
              </a:tabLst>
            </a:pPr>
            <a:r>
              <a:rPr lang="en-CA" b="1" spc="-25" dirty="0">
                <a:cs typeface="Calibri"/>
              </a:rPr>
              <a:t>M</a:t>
            </a:r>
            <a:r>
              <a:rPr lang="en-CA" b="1" spc="-40" dirty="0">
                <a:cs typeface="Calibri"/>
              </a:rPr>
              <a:t>a</a:t>
            </a:r>
            <a:r>
              <a:rPr lang="en-CA" b="1" spc="-5" dirty="0">
                <a:cs typeface="Calibri"/>
              </a:rPr>
              <a:t>xim</a:t>
            </a:r>
            <a:r>
              <a:rPr lang="en-CA" b="1" spc="5" dirty="0">
                <a:cs typeface="Calibri"/>
              </a:rPr>
              <a:t>a</a:t>
            </a:r>
            <a:r>
              <a:rPr lang="en-CA" b="1" dirty="0">
                <a:cs typeface="Calibri"/>
              </a:rPr>
              <a:t>l</a:t>
            </a:r>
            <a:r>
              <a:rPr lang="en-CA" b="1" spc="-30" dirty="0">
                <a:cs typeface="Calibri"/>
              </a:rPr>
              <a:t> </a:t>
            </a:r>
            <a:r>
              <a:rPr lang="en-CA" b="1" dirty="0">
                <a:cs typeface="Calibri"/>
              </a:rPr>
              <a:t>incub</a:t>
            </a:r>
            <a:r>
              <a:rPr lang="en-CA" b="1" spc="-25" dirty="0">
                <a:cs typeface="Calibri"/>
              </a:rPr>
              <a:t>a</a:t>
            </a:r>
            <a:r>
              <a:rPr lang="en-CA" b="1" dirty="0">
                <a:cs typeface="Calibri"/>
              </a:rPr>
              <a:t>tion</a:t>
            </a:r>
            <a:r>
              <a:rPr lang="en-CA" b="1" spc="-25" dirty="0">
                <a:cs typeface="Calibri"/>
              </a:rPr>
              <a:t> </a:t>
            </a:r>
            <a:r>
              <a:rPr lang="en-CA" b="1" spc="-15" dirty="0">
                <a:cs typeface="Calibri"/>
              </a:rPr>
              <a:t>1</a:t>
            </a:r>
            <a:r>
              <a:rPr lang="en-CA" b="1" spc="-20" dirty="0">
                <a:cs typeface="Calibri"/>
              </a:rPr>
              <a:t>4</a:t>
            </a:r>
            <a:r>
              <a:rPr lang="en-CA" b="1" spc="-5" dirty="0">
                <a:cs typeface="Calibri"/>
              </a:rPr>
              <a:t>-</a:t>
            </a:r>
            <a:r>
              <a:rPr lang="en-CA" b="1" spc="-15" dirty="0">
                <a:cs typeface="Calibri"/>
              </a:rPr>
              <a:t>21</a:t>
            </a:r>
            <a:r>
              <a:rPr lang="en-CA" b="1" dirty="0">
                <a:cs typeface="Calibri"/>
              </a:rPr>
              <a:t> d</a:t>
            </a:r>
            <a:r>
              <a:rPr lang="en-CA" b="1" spc="-50" dirty="0">
                <a:cs typeface="Calibri"/>
              </a:rPr>
              <a:t>a</a:t>
            </a:r>
            <a:r>
              <a:rPr lang="en-CA" b="1" spc="-35" dirty="0">
                <a:cs typeface="Calibri"/>
              </a:rPr>
              <a:t>y</a:t>
            </a:r>
            <a:r>
              <a:rPr lang="en-CA" b="1" dirty="0">
                <a:cs typeface="Calibri"/>
              </a:rPr>
              <a:t>s</a:t>
            </a:r>
          </a:p>
        </p:txBody>
      </p:sp>
      <p:pic>
        <p:nvPicPr>
          <p:cNvPr id="5" name="Picture 4"/>
          <p:cNvPicPr>
            <a:picLocks noChangeAspect="1"/>
          </p:cNvPicPr>
          <p:nvPr/>
        </p:nvPicPr>
        <p:blipFill>
          <a:blip r:embed="rId2"/>
          <a:stretch>
            <a:fillRect/>
          </a:stretch>
        </p:blipFill>
        <p:spPr>
          <a:xfrm>
            <a:off x="238835" y="1605043"/>
            <a:ext cx="7076981" cy="3325944"/>
          </a:xfrm>
          <a:prstGeom prst="rect">
            <a:avLst/>
          </a:prstGeom>
        </p:spPr>
      </p:pic>
      <p:sp>
        <p:nvSpPr>
          <p:cNvPr id="6" name="TextBox 5"/>
          <p:cNvSpPr txBox="1"/>
          <p:nvPr/>
        </p:nvSpPr>
        <p:spPr>
          <a:xfrm>
            <a:off x="546846" y="454129"/>
            <a:ext cx="8328213" cy="461665"/>
          </a:xfrm>
          <a:prstGeom prst="rect">
            <a:avLst/>
          </a:prstGeom>
          <a:noFill/>
        </p:spPr>
        <p:txBody>
          <a:bodyPr wrap="square" rtlCol="0">
            <a:spAutoFit/>
          </a:bodyPr>
          <a:lstStyle/>
          <a:p>
            <a:r>
              <a:rPr lang="en-CA" sz="2400" b="1" dirty="0"/>
              <a:t>Clinical Presentation COVID-19 Infection </a:t>
            </a:r>
          </a:p>
        </p:txBody>
      </p:sp>
      <p:cxnSp>
        <p:nvCxnSpPr>
          <p:cNvPr id="7" name="Straight Connector 6"/>
          <p:cNvCxnSpPr/>
          <p:nvPr/>
        </p:nvCxnSpPr>
        <p:spPr>
          <a:xfrm flipV="1">
            <a:off x="663388" y="1085962"/>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8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8763" y="1181073"/>
            <a:ext cx="10879012" cy="5312380"/>
            <a:chOff x="504749" y="361975"/>
            <a:chExt cx="12382259" cy="6293224"/>
          </a:xfrm>
        </p:grpSpPr>
        <p:pic>
          <p:nvPicPr>
            <p:cNvPr id="4" name="Picture 3"/>
            <p:cNvPicPr>
              <a:picLocks noChangeAspect="1"/>
            </p:cNvPicPr>
            <p:nvPr/>
          </p:nvPicPr>
          <p:blipFill>
            <a:blip r:embed="rId2"/>
            <a:stretch>
              <a:fillRect/>
            </a:stretch>
          </p:blipFill>
          <p:spPr>
            <a:xfrm>
              <a:off x="504749" y="361975"/>
              <a:ext cx="6685650" cy="6293224"/>
            </a:xfrm>
            <a:prstGeom prst="rect">
              <a:avLst/>
            </a:prstGeom>
          </p:spPr>
        </p:pic>
        <p:sp>
          <p:nvSpPr>
            <p:cNvPr id="7" name="Right Brace 6"/>
            <p:cNvSpPr/>
            <p:nvPr/>
          </p:nvSpPr>
          <p:spPr>
            <a:xfrm>
              <a:off x="7168896" y="3291840"/>
              <a:ext cx="325599" cy="325526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7798591" y="4228186"/>
              <a:ext cx="1975413" cy="923330"/>
            </a:xfrm>
            <a:prstGeom prst="rect">
              <a:avLst/>
            </a:prstGeom>
            <a:noFill/>
          </p:spPr>
          <p:txBody>
            <a:bodyPr wrap="none" rtlCol="0">
              <a:spAutoFit/>
            </a:bodyPr>
            <a:lstStyle/>
            <a:p>
              <a:r>
                <a:rPr lang="en-CA" b="1" dirty="0"/>
                <a:t>Respiratory Failure</a:t>
              </a:r>
            </a:p>
            <a:p>
              <a:r>
                <a:rPr lang="en-CA" b="1" dirty="0"/>
                <a:t>Septic Shock</a:t>
              </a:r>
            </a:p>
            <a:p>
              <a:r>
                <a:rPr lang="en-CA" b="1" dirty="0"/>
                <a:t>MSOF</a:t>
              </a:r>
            </a:p>
          </p:txBody>
        </p:sp>
        <p:sp>
          <p:nvSpPr>
            <p:cNvPr id="9" name="Right Brace 8"/>
            <p:cNvSpPr/>
            <p:nvPr/>
          </p:nvSpPr>
          <p:spPr>
            <a:xfrm>
              <a:off x="7144101" y="1600667"/>
              <a:ext cx="325599" cy="128152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7673013" y="1918262"/>
              <a:ext cx="3806427" cy="646331"/>
            </a:xfrm>
            <a:prstGeom prst="rect">
              <a:avLst/>
            </a:prstGeom>
            <a:noFill/>
          </p:spPr>
          <p:txBody>
            <a:bodyPr wrap="none" rtlCol="0">
              <a:spAutoFit/>
            </a:bodyPr>
            <a:lstStyle/>
            <a:p>
              <a:r>
                <a:rPr lang="en-CA" b="1" dirty="0"/>
                <a:t>Pneumonia</a:t>
              </a:r>
            </a:p>
            <a:p>
              <a:r>
                <a:rPr lang="en-CA" b="1" dirty="0"/>
                <a:t>Increasing signs of respiratory distress</a:t>
              </a:r>
            </a:p>
          </p:txBody>
        </p:sp>
        <p:sp>
          <p:nvSpPr>
            <p:cNvPr id="11" name="Right Brace 10"/>
            <p:cNvSpPr/>
            <p:nvPr/>
          </p:nvSpPr>
          <p:spPr>
            <a:xfrm>
              <a:off x="7144100" y="775118"/>
              <a:ext cx="325599" cy="6207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TextBox 11"/>
            <p:cNvSpPr txBox="1"/>
            <p:nvPr/>
          </p:nvSpPr>
          <p:spPr>
            <a:xfrm>
              <a:off x="7673014" y="900813"/>
              <a:ext cx="5213994" cy="437523"/>
            </a:xfrm>
            <a:prstGeom prst="rect">
              <a:avLst/>
            </a:prstGeom>
            <a:noFill/>
          </p:spPr>
          <p:txBody>
            <a:bodyPr wrap="none" rtlCol="0">
              <a:spAutoFit/>
            </a:bodyPr>
            <a:lstStyle/>
            <a:p>
              <a:r>
                <a:rPr lang="en-CA" b="1" dirty="0"/>
                <a:t>Upper respiratory infection    * most common </a:t>
              </a:r>
            </a:p>
          </p:txBody>
        </p:sp>
      </p:grpSp>
      <p:cxnSp>
        <p:nvCxnSpPr>
          <p:cNvPr id="6" name="Straight Connector 5"/>
          <p:cNvCxnSpPr/>
          <p:nvPr/>
        </p:nvCxnSpPr>
        <p:spPr>
          <a:xfrm flipV="1">
            <a:off x="498763" y="720333"/>
            <a:ext cx="5003597" cy="2194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5636" y="249382"/>
            <a:ext cx="4988738" cy="461665"/>
          </a:xfrm>
          <a:prstGeom prst="rect">
            <a:avLst/>
          </a:prstGeom>
          <a:noFill/>
        </p:spPr>
        <p:txBody>
          <a:bodyPr wrap="none" rtlCol="0">
            <a:spAutoFit/>
          </a:bodyPr>
          <a:lstStyle/>
          <a:p>
            <a:r>
              <a:rPr lang="en-US" sz="2400" b="1" dirty="0"/>
              <a:t>Defining the COVID Disease Spectrum</a:t>
            </a:r>
          </a:p>
        </p:txBody>
      </p:sp>
    </p:spTree>
    <p:extLst>
      <p:ext uri="{BB962C8B-B14F-4D97-AF65-F5344CB8AC3E}">
        <p14:creationId xmlns:p14="http://schemas.microsoft.com/office/powerpoint/2010/main" val="262445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3948"/>
          <a:stretch/>
        </p:blipFill>
        <p:spPr>
          <a:xfrm>
            <a:off x="415636" y="548487"/>
            <a:ext cx="11109552" cy="4064153"/>
          </a:xfrm>
          <a:prstGeom prst="rect">
            <a:avLst/>
          </a:prstGeom>
        </p:spPr>
      </p:pic>
      <p:sp>
        <p:nvSpPr>
          <p:cNvPr id="5" name="TextBox 4"/>
          <p:cNvSpPr txBox="1"/>
          <p:nvPr/>
        </p:nvSpPr>
        <p:spPr>
          <a:xfrm>
            <a:off x="462333" y="4104705"/>
            <a:ext cx="300082" cy="369332"/>
          </a:xfrm>
          <a:prstGeom prst="rect">
            <a:avLst/>
          </a:prstGeom>
          <a:noFill/>
        </p:spPr>
        <p:txBody>
          <a:bodyPr wrap="none" rtlCol="0">
            <a:spAutoFit/>
          </a:bodyPr>
          <a:lstStyle/>
          <a:p>
            <a:r>
              <a:rPr lang="en-US" b="1" dirty="0">
                <a:solidFill>
                  <a:srgbClr val="FF0000"/>
                </a:solidFill>
              </a:rPr>
              <a:t>*</a:t>
            </a:r>
          </a:p>
        </p:txBody>
      </p:sp>
      <p:cxnSp>
        <p:nvCxnSpPr>
          <p:cNvPr id="8" name="Straight Connector 7"/>
          <p:cNvCxnSpPr/>
          <p:nvPr/>
        </p:nvCxnSpPr>
        <p:spPr>
          <a:xfrm>
            <a:off x="1237679" y="4474037"/>
            <a:ext cx="14685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89984" y="4474037"/>
            <a:ext cx="14685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19958" y="5051688"/>
            <a:ext cx="5680529" cy="646331"/>
          </a:xfrm>
          <a:prstGeom prst="rect">
            <a:avLst/>
          </a:prstGeom>
          <a:noFill/>
          <a:ln w="19050">
            <a:solidFill>
              <a:srgbClr val="F7B3B3"/>
            </a:solidFill>
          </a:ln>
        </p:spPr>
        <p:txBody>
          <a:bodyPr wrap="none" rtlCol="0">
            <a:spAutoFit/>
          </a:bodyPr>
          <a:lstStyle/>
          <a:p>
            <a:pPr marL="342900" indent="-342900">
              <a:buAutoNum type="arabicPeriod"/>
            </a:pPr>
            <a:r>
              <a:rPr lang="en-US" b="1" dirty="0"/>
              <a:t>Single NP swab for diagnosis in a symptomatic patient</a:t>
            </a:r>
          </a:p>
          <a:p>
            <a:r>
              <a:rPr lang="en-US" b="1" dirty="0"/>
              <a:t>2.   Do not test asymptomatic patient</a:t>
            </a:r>
          </a:p>
        </p:txBody>
      </p:sp>
      <p:cxnSp>
        <p:nvCxnSpPr>
          <p:cNvPr id="9" name="Straight Connector 8"/>
          <p:cNvCxnSpPr/>
          <p:nvPr/>
        </p:nvCxnSpPr>
        <p:spPr>
          <a:xfrm flipV="1">
            <a:off x="498763" y="720333"/>
            <a:ext cx="5003597" cy="219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5636" y="249382"/>
            <a:ext cx="5431359" cy="461665"/>
          </a:xfrm>
          <a:prstGeom prst="rect">
            <a:avLst/>
          </a:prstGeom>
          <a:noFill/>
        </p:spPr>
        <p:txBody>
          <a:bodyPr wrap="none" rtlCol="0">
            <a:spAutoFit/>
          </a:bodyPr>
          <a:lstStyle/>
          <a:p>
            <a:r>
              <a:rPr lang="en-US" sz="2400" b="1" dirty="0"/>
              <a:t>How do we diagnose COVID-19 infection</a:t>
            </a:r>
          </a:p>
        </p:txBody>
      </p:sp>
      <p:sp>
        <p:nvSpPr>
          <p:cNvPr id="2" name="Right Brace 1"/>
          <p:cNvSpPr/>
          <p:nvPr/>
        </p:nvSpPr>
        <p:spPr>
          <a:xfrm>
            <a:off x="4483947" y="2238415"/>
            <a:ext cx="217984" cy="67702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a:xfrm>
            <a:off x="4897119" y="2392260"/>
            <a:ext cx="5013295" cy="369332"/>
          </a:xfrm>
          <a:prstGeom prst="rect">
            <a:avLst/>
          </a:prstGeom>
          <a:noFill/>
        </p:spPr>
        <p:txBody>
          <a:bodyPr wrap="none" rtlCol="0">
            <a:spAutoFit/>
          </a:bodyPr>
          <a:lstStyle/>
          <a:p>
            <a:r>
              <a:rPr lang="en-CA" b="1" dirty="0"/>
              <a:t>Screening questions about symptoms and contacts</a:t>
            </a:r>
          </a:p>
        </p:txBody>
      </p:sp>
    </p:spTree>
    <p:extLst>
      <p:ext uri="{BB962C8B-B14F-4D97-AF65-F5344CB8AC3E}">
        <p14:creationId xmlns:p14="http://schemas.microsoft.com/office/powerpoint/2010/main" val="328709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420" y="449745"/>
            <a:ext cx="8328213" cy="461665"/>
          </a:xfrm>
          <a:prstGeom prst="rect">
            <a:avLst/>
          </a:prstGeom>
          <a:noFill/>
        </p:spPr>
        <p:txBody>
          <a:bodyPr wrap="square" rtlCol="0">
            <a:spAutoFit/>
          </a:bodyPr>
          <a:lstStyle/>
          <a:p>
            <a:r>
              <a:rPr lang="en-CA" sz="2400" b="1" dirty="0"/>
              <a:t>COVID Patient Description Language</a:t>
            </a:r>
          </a:p>
        </p:txBody>
      </p:sp>
      <p:cxnSp>
        <p:nvCxnSpPr>
          <p:cNvPr id="5" name="Straight Connector 4"/>
          <p:cNvCxnSpPr/>
          <p:nvPr/>
        </p:nvCxnSpPr>
        <p:spPr>
          <a:xfrm flipV="1">
            <a:off x="690282" y="1068032"/>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7220" y="1364284"/>
            <a:ext cx="10857654" cy="4801314"/>
          </a:xfrm>
          <a:prstGeom prst="rect">
            <a:avLst/>
          </a:prstGeom>
        </p:spPr>
        <p:txBody>
          <a:bodyPr wrap="square">
            <a:spAutoFit/>
          </a:bodyPr>
          <a:lstStyle/>
          <a:p>
            <a:r>
              <a:rPr lang="en-US" b="1" dirty="0"/>
              <a:t>COVID positive:	</a:t>
            </a:r>
            <a:r>
              <a:rPr lang="en-US" dirty="0" err="1"/>
              <a:t>Dx</a:t>
            </a:r>
            <a:r>
              <a:rPr lang="en-US" dirty="0"/>
              <a:t> confirmed by NP swab</a:t>
            </a:r>
          </a:p>
          <a:p>
            <a:r>
              <a:rPr lang="en-US" dirty="0"/>
              <a:t>		within 14d since symptoms started</a:t>
            </a:r>
          </a:p>
          <a:p>
            <a:endParaRPr lang="en-US" b="1" dirty="0"/>
          </a:p>
          <a:p>
            <a:r>
              <a:rPr lang="en-US" b="1" dirty="0"/>
              <a:t>COVID recovered:	</a:t>
            </a:r>
            <a:r>
              <a:rPr lang="en-US" dirty="0" err="1"/>
              <a:t>Dx</a:t>
            </a:r>
            <a:r>
              <a:rPr lang="en-US" dirty="0"/>
              <a:t> confirmed by NP swab</a:t>
            </a:r>
          </a:p>
          <a:p>
            <a:r>
              <a:rPr lang="en-US" dirty="0"/>
              <a:t>		after 14d since symptoms started; symptoms resolved x 24-48h</a:t>
            </a:r>
          </a:p>
          <a:p>
            <a:endParaRPr lang="en-US" dirty="0"/>
          </a:p>
          <a:p>
            <a:r>
              <a:rPr lang="en-US" b="1" dirty="0"/>
              <a:t>COVID PUI:</a:t>
            </a:r>
            <a:r>
              <a:rPr lang="en-US" dirty="0"/>
              <a:t>	Person under investigation</a:t>
            </a:r>
          </a:p>
          <a:p>
            <a:r>
              <a:rPr lang="en-US" dirty="0"/>
              <a:t>		Symptomatic</a:t>
            </a:r>
          </a:p>
          <a:p>
            <a:r>
              <a:rPr lang="en-US" dirty="0"/>
              <a:t>		NP swab taken and results pending</a:t>
            </a:r>
          </a:p>
          <a:p>
            <a:endParaRPr lang="en-US" dirty="0"/>
          </a:p>
          <a:p>
            <a:r>
              <a:rPr lang="en-US" b="1" dirty="0"/>
              <a:t>COVID negative:	</a:t>
            </a:r>
            <a:r>
              <a:rPr lang="en-US" dirty="0"/>
              <a:t>NP swab negative, asymptomatic</a:t>
            </a:r>
          </a:p>
          <a:p>
            <a:r>
              <a:rPr lang="en-US" dirty="0"/>
              <a:t>		BUT !! If develops symptoms or the symptoms progress any time after taken… must be PUI </a:t>
            </a:r>
            <a:endParaRPr lang="en-CA" dirty="0"/>
          </a:p>
          <a:p>
            <a:r>
              <a:rPr lang="en-US" dirty="0"/>
              <a:t> </a:t>
            </a:r>
            <a:endParaRPr lang="en-CA" dirty="0"/>
          </a:p>
          <a:p>
            <a:endParaRPr lang="en-US" b="1" dirty="0"/>
          </a:p>
          <a:p>
            <a:r>
              <a:rPr lang="en-US" b="1" dirty="0"/>
              <a:t>COVID unknown/</a:t>
            </a:r>
          </a:p>
          <a:p>
            <a:r>
              <a:rPr lang="en-US" b="1" dirty="0"/>
              <a:t>symptom free</a:t>
            </a:r>
            <a:r>
              <a:rPr lang="en-US" dirty="0"/>
              <a:t>: 	Asymptomatic </a:t>
            </a:r>
          </a:p>
          <a:p>
            <a:r>
              <a:rPr lang="en-US" dirty="0"/>
              <a:t>		No need for NP swab</a:t>
            </a:r>
            <a:endParaRPr lang="en-CA" dirty="0"/>
          </a:p>
        </p:txBody>
      </p:sp>
    </p:spTree>
    <p:extLst>
      <p:ext uri="{BB962C8B-B14F-4D97-AF65-F5344CB8AC3E}">
        <p14:creationId xmlns:p14="http://schemas.microsoft.com/office/powerpoint/2010/main" val="18081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739" y="444363"/>
            <a:ext cx="9637061" cy="523220"/>
          </a:xfrm>
          <a:prstGeom prst="rect">
            <a:avLst/>
          </a:prstGeom>
          <a:noFill/>
        </p:spPr>
        <p:txBody>
          <a:bodyPr wrap="square" rtlCol="0">
            <a:spAutoFit/>
          </a:bodyPr>
          <a:lstStyle/>
          <a:p>
            <a:r>
              <a:rPr lang="en-CA" sz="2800" b="1" dirty="0"/>
              <a:t>Respiratory Changes in Pregnancy &amp; Potential COVID Impact</a:t>
            </a:r>
          </a:p>
        </p:txBody>
      </p:sp>
      <p:cxnSp>
        <p:nvCxnSpPr>
          <p:cNvPr id="6" name="Straight Connector 5"/>
          <p:cNvCxnSpPr/>
          <p:nvPr/>
        </p:nvCxnSpPr>
        <p:spPr>
          <a:xfrm flipV="1">
            <a:off x="690282" y="1068032"/>
            <a:ext cx="5800507" cy="698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a:srcRect l="39946"/>
          <a:stretch/>
        </p:blipFill>
        <p:spPr>
          <a:xfrm>
            <a:off x="863599" y="1364471"/>
            <a:ext cx="4301565" cy="4543425"/>
          </a:xfrm>
          <a:prstGeom prst="rect">
            <a:avLst/>
          </a:prstGeom>
        </p:spPr>
      </p:pic>
      <p:sp>
        <p:nvSpPr>
          <p:cNvPr id="8" name="TextBox 7"/>
          <p:cNvSpPr txBox="1"/>
          <p:nvPr/>
        </p:nvSpPr>
        <p:spPr>
          <a:xfrm>
            <a:off x="6972666" y="1364471"/>
            <a:ext cx="4139403" cy="2308324"/>
          </a:xfrm>
          <a:prstGeom prst="rect">
            <a:avLst/>
          </a:prstGeom>
          <a:noFill/>
        </p:spPr>
        <p:txBody>
          <a:bodyPr wrap="none" rtlCol="0">
            <a:spAutoFit/>
          </a:bodyPr>
          <a:lstStyle/>
          <a:p>
            <a:pPr marL="285750" indent="-285750">
              <a:buFontTx/>
              <a:buChar char="-"/>
            </a:pPr>
            <a:r>
              <a:rPr lang="en-CA" sz="2400" b="1" dirty="0"/>
              <a:t>Less lung volume</a:t>
            </a:r>
          </a:p>
          <a:p>
            <a:pPr marL="285750" indent="-285750">
              <a:buFontTx/>
              <a:buChar char="-"/>
            </a:pPr>
            <a:r>
              <a:rPr lang="en-CA" sz="2400" b="1" dirty="0"/>
              <a:t>Increased secretions</a:t>
            </a:r>
          </a:p>
          <a:p>
            <a:pPr marL="285750" indent="-285750">
              <a:buFontTx/>
              <a:buChar char="-"/>
            </a:pPr>
            <a:r>
              <a:rPr lang="en-CA" sz="2400" b="1" dirty="0"/>
              <a:t>Increased minute ventilation</a:t>
            </a:r>
          </a:p>
          <a:p>
            <a:pPr marL="285750" indent="-285750">
              <a:buFontTx/>
              <a:buChar char="-"/>
            </a:pPr>
            <a:endParaRPr lang="en-CA" sz="2400" b="1" dirty="0"/>
          </a:p>
          <a:p>
            <a:r>
              <a:rPr lang="en-CA" sz="2400" b="1" dirty="0"/>
              <a:t>* Altered cellular immunity</a:t>
            </a:r>
          </a:p>
          <a:p>
            <a:pPr marL="285750" indent="-285750">
              <a:buFontTx/>
              <a:buChar char="-"/>
            </a:pPr>
            <a:endParaRPr lang="en-CA" sz="2400" b="1" dirty="0"/>
          </a:p>
        </p:txBody>
      </p:sp>
      <p:pic>
        <p:nvPicPr>
          <p:cNvPr id="2" name="Picture 1"/>
          <p:cNvPicPr>
            <a:picLocks noChangeAspect="1"/>
          </p:cNvPicPr>
          <p:nvPr/>
        </p:nvPicPr>
        <p:blipFill>
          <a:blip r:embed="rId3"/>
          <a:stretch>
            <a:fillRect/>
          </a:stretch>
        </p:blipFill>
        <p:spPr>
          <a:xfrm>
            <a:off x="5983232" y="3823242"/>
            <a:ext cx="5837441" cy="2315092"/>
          </a:xfrm>
          <a:prstGeom prst="rect">
            <a:avLst/>
          </a:prstGeom>
        </p:spPr>
      </p:pic>
      <p:sp>
        <p:nvSpPr>
          <p:cNvPr id="3" name="Rectangle 2"/>
          <p:cNvSpPr/>
          <p:nvPr/>
        </p:nvSpPr>
        <p:spPr>
          <a:xfrm>
            <a:off x="787400" y="4201596"/>
            <a:ext cx="609600" cy="35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p:cNvCxnSpPr/>
          <p:nvPr/>
        </p:nvCxnSpPr>
        <p:spPr>
          <a:xfrm flipV="1">
            <a:off x="5886835" y="4790286"/>
            <a:ext cx="8467" cy="279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86835" y="5198154"/>
            <a:ext cx="8467" cy="279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86835" y="5601248"/>
            <a:ext cx="8467" cy="279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5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2967" y="358828"/>
            <a:ext cx="6384120" cy="619272"/>
          </a:xfrm>
          <a:prstGeom prst="rect">
            <a:avLst/>
          </a:prstGeom>
        </p:spPr>
        <p:txBody>
          <a:bodyPr wrap="non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COVID-19 and Pregnancy Key Points: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93313" y="1130785"/>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2967" y="1589304"/>
            <a:ext cx="11349531" cy="4247317"/>
          </a:xfrm>
          <a:prstGeom prst="rect">
            <a:avLst/>
          </a:prstGeom>
          <a:noFill/>
        </p:spPr>
        <p:txBody>
          <a:bodyPr wrap="square" rtlCol="0">
            <a:spAutoFit/>
          </a:bodyPr>
          <a:lstStyle/>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Pregnant women </a:t>
            </a:r>
            <a:r>
              <a:rPr lang="en-CA" b="1" dirty="0">
                <a:latin typeface="Calibri" panose="020F0502020204030204" pitchFamily="34" charset="0"/>
                <a:ea typeface="Calibri" panose="020F0502020204030204" pitchFamily="34" charset="0"/>
                <a:cs typeface="Calibri" panose="020F0502020204030204" pitchFamily="34" charset="0"/>
              </a:rPr>
              <a:t>NOT more susceptible to COVID-19 infection</a:t>
            </a: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Most affected by COVID-19 make full recovery</a:t>
            </a:r>
          </a:p>
          <a:p>
            <a:pPr marL="342900" indent="-342900" algn="just">
              <a:lnSpc>
                <a:spcPct val="150000"/>
              </a:lnSpc>
              <a:buFont typeface="Calibri" panose="020F050202020403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15-20% develop a moderate to severe illness</a:t>
            </a: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Most common presentation of COVID-19 in pregnancy: </a:t>
            </a:r>
            <a:r>
              <a:rPr lang="en-CA" b="1" u="sng" dirty="0">
                <a:latin typeface="Calibri" panose="020F0502020204030204" pitchFamily="34" charset="0"/>
                <a:ea typeface="Calibri" panose="020F0502020204030204" pitchFamily="34" charset="0"/>
                <a:cs typeface="Calibri" panose="020F0502020204030204" pitchFamily="34" charset="0"/>
              </a:rPr>
              <a:t>fever &gt; 37.8</a:t>
            </a:r>
            <a:r>
              <a:rPr lang="en-CA" b="1" u="sng" baseline="30000" dirty="0">
                <a:latin typeface="Calibri" panose="020F0502020204030204" pitchFamily="34" charset="0"/>
                <a:ea typeface="Calibri" panose="020F0502020204030204" pitchFamily="34" charset="0"/>
                <a:cs typeface="Calibri" panose="020F0502020204030204" pitchFamily="34" charset="0"/>
              </a:rPr>
              <a:t>o</a:t>
            </a:r>
            <a:r>
              <a:rPr lang="en-CA" b="1" u="sng" dirty="0">
                <a:latin typeface="Calibri" panose="020F0502020204030204" pitchFamily="34" charset="0"/>
                <a:ea typeface="Calibri" panose="020F0502020204030204" pitchFamily="34" charset="0"/>
                <a:cs typeface="Calibri" panose="020F0502020204030204" pitchFamily="34" charset="0"/>
              </a:rPr>
              <a:t>C, cough</a:t>
            </a:r>
            <a:endParaRPr lang="en-CA"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Co-morbidity increases the risk of severe illness (</a:t>
            </a:r>
            <a:r>
              <a:rPr lang="en-CA" u="sng" dirty="0">
                <a:latin typeface="Calibri" panose="020F0502020204030204" pitchFamily="34" charset="0"/>
                <a:ea typeface="Calibri" panose="020F0502020204030204" pitchFamily="34" charset="0"/>
                <a:cs typeface="Calibri" panose="020F0502020204030204" pitchFamily="34" charset="0"/>
              </a:rPr>
              <a:t>DM</a:t>
            </a:r>
            <a:r>
              <a:rPr lang="en-CA" dirty="0">
                <a:latin typeface="Calibri" panose="020F0502020204030204" pitchFamily="34" charset="0"/>
                <a:ea typeface="Calibri" panose="020F0502020204030204" pitchFamily="34" charset="0"/>
                <a:cs typeface="Calibri" panose="020F0502020204030204" pitchFamily="34" charset="0"/>
              </a:rPr>
              <a:t>, hypertension, PET, BMI, asthma, immunosuppression)</a:t>
            </a:r>
          </a:p>
          <a:p>
            <a:pPr marL="342900" indent="-342900" algn="just">
              <a:lnSpc>
                <a:spcPct val="150000"/>
              </a:lnSpc>
              <a:buFont typeface="Calibri" panose="020F0502020204030204" pitchFamily="34" charset="0"/>
              <a:buChar char="-"/>
            </a:pPr>
            <a:r>
              <a:rPr lang="en-CA" u="sng" dirty="0">
                <a:latin typeface="Calibri" panose="020F0502020204030204" pitchFamily="34" charset="0"/>
                <a:ea typeface="Calibri" panose="020F0502020204030204" pitchFamily="34" charset="0"/>
                <a:cs typeface="Calibri" panose="020F0502020204030204" pitchFamily="34" charset="0"/>
              </a:rPr>
              <a:t>2 cases</a:t>
            </a:r>
            <a:r>
              <a:rPr lang="en-CA" dirty="0">
                <a:latin typeface="Calibri" panose="020F0502020204030204" pitchFamily="34" charset="0"/>
                <a:ea typeface="Calibri" panose="020F0502020204030204" pitchFamily="34" charset="0"/>
                <a:cs typeface="Calibri" panose="020F0502020204030204" pitchFamily="34" charset="0"/>
              </a:rPr>
              <a:t>: COVID-19 induced coagulopathy in pregnancy</a:t>
            </a:r>
          </a:p>
          <a:p>
            <a:pPr marL="342900" indent="-342900" algn="just">
              <a:lnSpc>
                <a:spcPct val="150000"/>
              </a:lnSpc>
              <a:buFont typeface="Calibri" panose="020F0502020204030204" pitchFamily="34" charset="0"/>
              <a:buChar char="-"/>
            </a:pPr>
            <a:r>
              <a:rPr lang="en-CA" u="sng" dirty="0">
                <a:latin typeface="Calibri" panose="020F0502020204030204" pitchFamily="34" charset="0"/>
                <a:ea typeface="Calibri" panose="020F0502020204030204" pitchFamily="34" charset="0"/>
                <a:cs typeface="Calibri" panose="020F0502020204030204" pitchFamily="34" charset="0"/>
              </a:rPr>
              <a:t>2 cases</a:t>
            </a:r>
            <a:r>
              <a:rPr lang="en-CA" dirty="0">
                <a:latin typeface="Calibri" panose="020F0502020204030204" pitchFamily="34" charset="0"/>
                <a:ea typeface="Calibri" panose="020F0502020204030204" pitchFamily="34" charset="0"/>
                <a:cs typeface="Calibri" panose="020F0502020204030204" pitchFamily="34" charset="0"/>
              </a:rPr>
              <a:t>: COVID-19 induced cardiomyopathy in pregnancy (severe ill patients with pneumonia)  </a:t>
            </a:r>
          </a:p>
          <a:p>
            <a:pPr algn="just">
              <a:lnSpc>
                <a:spcPct val="150000"/>
              </a:lnSpc>
            </a:pPr>
            <a:r>
              <a:rPr lang="en-CA" dirty="0">
                <a:latin typeface="Calibri" panose="020F0502020204030204" pitchFamily="34" charset="0"/>
                <a:ea typeface="Calibri" panose="020F0502020204030204" pitchFamily="34" charset="0"/>
                <a:cs typeface="Calibri" panose="020F0502020204030204" pitchFamily="34" charset="0"/>
              </a:rPr>
              <a:t>		* viral induced cardiomyopathy: global </a:t>
            </a:r>
            <a:r>
              <a:rPr lang="en-CA" dirty="0" err="1">
                <a:latin typeface="Calibri" panose="020F0502020204030204" pitchFamily="34" charset="0"/>
                <a:ea typeface="Calibri" panose="020F0502020204030204" pitchFamily="34" charset="0"/>
                <a:cs typeface="Calibri" panose="020F0502020204030204" pitchFamily="34" charset="0"/>
              </a:rPr>
              <a:t>hypokinesis</a:t>
            </a:r>
            <a:r>
              <a:rPr lang="en-CA" dirty="0">
                <a:latin typeface="Calibri" panose="020F0502020204030204" pitchFamily="34" charset="0"/>
                <a:ea typeface="Calibri" panose="020F0502020204030204" pitchFamily="34" charset="0"/>
                <a:cs typeface="Calibri" panose="020F0502020204030204" pitchFamily="34" charset="0"/>
              </a:rPr>
              <a:t>, decreased L ejection fraction</a:t>
            </a:r>
          </a:p>
          <a:p>
            <a:pPr marL="342900" indent="-342900" algn="just">
              <a:lnSpc>
                <a:spcPct val="150000"/>
              </a:lnSpc>
              <a:buFont typeface="Calibri" panose="020F0502020204030204" pitchFamily="34" charset="0"/>
              <a:buChar char="-"/>
            </a:pPr>
            <a:r>
              <a:rPr lang="en-CA" u="sng" dirty="0">
                <a:latin typeface="Calibri" panose="020F0502020204030204" pitchFamily="34" charset="0"/>
                <a:ea typeface="Calibri" panose="020F0502020204030204" pitchFamily="34" charset="0"/>
                <a:cs typeface="Calibri" panose="020F0502020204030204" pitchFamily="34" charset="0"/>
              </a:rPr>
              <a:t>2 cases</a:t>
            </a:r>
            <a:r>
              <a:rPr lang="en-CA" dirty="0">
                <a:latin typeface="Calibri" panose="020F0502020204030204" pitchFamily="34" charset="0"/>
                <a:ea typeface="Calibri" panose="020F0502020204030204" pitchFamily="34" charset="0"/>
                <a:cs typeface="Calibri" panose="020F0502020204030204" pitchFamily="34" charset="0"/>
              </a:rPr>
              <a:t>: of maternal death (attributed to ARDS)</a:t>
            </a:r>
          </a:p>
          <a:p>
            <a:pPr marL="342900" indent="-342900" algn="just">
              <a:lnSpc>
                <a:spcPct val="150000"/>
              </a:lnSpc>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If COVID-19 + patient does deteriorate, typically day 7-9 after symptoms</a:t>
            </a:r>
            <a:endParaRPr lang="en-CA" dirty="0"/>
          </a:p>
        </p:txBody>
      </p:sp>
    </p:spTree>
    <p:extLst>
      <p:ext uri="{BB962C8B-B14F-4D97-AF65-F5344CB8AC3E}">
        <p14:creationId xmlns:p14="http://schemas.microsoft.com/office/powerpoint/2010/main" val="419398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5393</TotalTime>
  <Words>2475</Words>
  <Application>Microsoft Office PowerPoint</Application>
  <PresentationFormat>Widescreen</PresentationFormat>
  <Paragraphs>441</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Parsons, Lauren</dc:creator>
  <cp:lastModifiedBy>Gwen Peterek</cp:lastModifiedBy>
  <cp:revision>76</cp:revision>
  <dcterms:created xsi:type="dcterms:W3CDTF">2020-03-27T15:17:08Z</dcterms:created>
  <dcterms:modified xsi:type="dcterms:W3CDTF">2020-04-29T23:00:57Z</dcterms:modified>
</cp:coreProperties>
</file>